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handoutMasterIdLst>
    <p:handoutMasterId r:id="rId41"/>
  </p:handoutMasterIdLst>
  <p:sldIdLst>
    <p:sldId id="256" r:id="rId2"/>
    <p:sldId id="257" r:id="rId3"/>
    <p:sldId id="291" r:id="rId4"/>
    <p:sldId id="260" r:id="rId5"/>
    <p:sldId id="299" r:id="rId6"/>
    <p:sldId id="262" r:id="rId7"/>
    <p:sldId id="308" r:id="rId8"/>
    <p:sldId id="263" r:id="rId9"/>
    <p:sldId id="264" r:id="rId10"/>
    <p:sldId id="265" r:id="rId11"/>
    <p:sldId id="266" r:id="rId12"/>
    <p:sldId id="292" r:id="rId13"/>
    <p:sldId id="293" r:id="rId14"/>
    <p:sldId id="296" r:id="rId15"/>
    <p:sldId id="297" r:id="rId16"/>
    <p:sldId id="271" r:id="rId17"/>
    <p:sldId id="272" r:id="rId18"/>
    <p:sldId id="300" r:id="rId19"/>
    <p:sldId id="302" r:id="rId20"/>
    <p:sldId id="274" r:id="rId21"/>
    <p:sldId id="298" r:id="rId22"/>
    <p:sldId id="275" r:id="rId23"/>
    <p:sldId id="289" r:id="rId24"/>
    <p:sldId id="290" r:id="rId25"/>
    <p:sldId id="276" r:id="rId26"/>
    <p:sldId id="277" r:id="rId27"/>
    <p:sldId id="303" r:id="rId28"/>
    <p:sldId id="279" r:id="rId29"/>
    <p:sldId id="301" r:id="rId30"/>
    <p:sldId id="281" r:id="rId31"/>
    <p:sldId id="304" r:id="rId32"/>
    <p:sldId id="305" r:id="rId33"/>
    <p:sldId id="282" r:id="rId34"/>
    <p:sldId id="306" r:id="rId35"/>
    <p:sldId id="307" r:id="rId36"/>
    <p:sldId id="283" r:id="rId37"/>
    <p:sldId id="286" r:id="rId38"/>
    <p:sldId id="28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Culin" initials="MC" lastIdx="0" clrIdx="0">
    <p:extLst>
      <p:ext uri="{19B8F6BF-5375-455C-9EA6-DF929625EA0E}">
        <p15:presenceInfo xmlns:p15="http://schemas.microsoft.com/office/powerpoint/2012/main" userId="S-1-5-21-158884186-1056444818-2703739921-1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4" d="100"/>
          <a:sy n="114" d="100"/>
        </p:scale>
        <p:origin x="21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CD059-EFAD-4409-F650-1F6BC5E21AA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9E0B9D-2DBA-71D8-C51E-71CF9D5FAF0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2F2CE01-5ED0-49FA-A430-71FD7D09FC82}" type="datetimeFigureOut">
              <a:rPr lang="en-US" smtClean="0"/>
              <a:t>1/3/2025</a:t>
            </a:fld>
            <a:endParaRPr lang="en-US"/>
          </a:p>
        </p:txBody>
      </p:sp>
      <p:sp>
        <p:nvSpPr>
          <p:cNvPr id="4" name="Footer Placeholder 3">
            <a:extLst>
              <a:ext uri="{FF2B5EF4-FFF2-40B4-BE49-F238E27FC236}">
                <a16:creationId xmlns:a16="http://schemas.microsoft.com/office/drawing/2014/main" id="{251E60BB-D68D-48DC-34D2-D7DAA84D455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1952D4-447D-4385-9CD1-3787850FC7E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A24C87-C9A3-43B1-9E5C-CD9933721383}" type="slidenum">
              <a:rPr lang="en-US" smtClean="0"/>
              <a:t>‹#›</a:t>
            </a:fld>
            <a:endParaRPr lang="en-US"/>
          </a:p>
        </p:txBody>
      </p:sp>
    </p:spTree>
    <p:extLst>
      <p:ext uri="{BB962C8B-B14F-4D97-AF65-F5344CB8AC3E}">
        <p14:creationId xmlns:p14="http://schemas.microsoft.com/office/powerpoint/2010/main" val="2436867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4663FF0-CA27-4BE3-8640-2BA59BA13793}" type="datetimeFigureOut">
              <a:rPr lang="en-US" smtClean="0"/>
              <a:pPr/>
              <a:t>1/3/2025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F6A9742-AF53-47B0-ABD5-2FBBB6F69969}" type="slidenum">
              <a:rPr lang="en-US" smtClean="0"/>
              <a:pPr/>
              <a:t>‹#›</a:t>
            </a:fld>
            <a:endParaRPr lang="en-US" dirty="0"/>
          </a:p>
        </p:txBody>
      </p:sp>
    </p:spTree>
    <p:extLst>
      <p:ext uri="{BB962C8B-B14F-4D97-AF65-F5344CB8AC3E}">
        <p14:creationId xmlns:p14="http://schemas.microsoft.com/office/powerpoint/2010/main" val="156137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DDCE89AD-8F16-4103-B4D3-F58975E2BF43}" type="datetime1">
              <a:rPr lang="en-US" smtClean="0"/>
              <a:pPr/>
              <a:t>1/3/2025</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264797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2379F-0B10-4193-90D8-A004AB9CADC8}" type="datetime1">
              <a:rPr lang="en-US" smtClean="0"/>
              <a:pPr/>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6887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9306F-3EBF-4A1C-B3BE-C2E8F8660892}" type="datetime1">
              <a:rPr lang="en-US" smtClean="0"/>
              <a:pPr/>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4480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57F5871-8635-47AF-B28D-6D390D4E465B}" type="datetime1">
              <a:rPr lang="en-US" smtClean="0"/>
              <a:pPr/>
              <a:t>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7207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7C305-033D-40B8-8365-A836DB49A9ED}" type="datetime1">
              <a:rPr lang="en-US" smtClean="0"/>
              <a:pPr/>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3562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2CC4-26D3-4A37-81CA-0FD8FEC46A2F}" type="datetime1">
              <a:rPr lang="en-US" smtClean="0"/>
              <a:pPr/>
              <a:t>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AABCF-D3EA-4AB6-B806-80FE926F798A}"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83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DED67-8406-4F94-A4C7-EB109E5C27AB}" type="datetime1">
              <a:rPr lang="en-US" smtClean="0"/>
              <a:pPr/>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54250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CEE11-05E3-464E-B892-930F65CF3586}" type="datetime1">
              <a:rPr lang="en-US" smtClean="0"/>
              <a:pPr/>
              <a:t>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23117380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7423B-9562-4812-8645-7C4EC1445890}" type="datetime1">
              <a:rPr lang="en-US" smtClean="0"/>
              <a:pPr/>
              <a:t>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203479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65F39-084F-4245-A375-CF6D0DECE853}" type="datetime1">
              <a:rPr lang="en-US" smtClean="0"/>
              <a:pPr/>
              <a:t>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F7B65-F198-493D-A6DE-72948C6AAEEC}" type="slidenum">
              <a:rPr lang="en-US" smtClean="0"/>
              <a:pPr/>
              <a:t>‹#›</a:t>
            </a:fld>
            <a:endParaRPr lang="en-US" dirty="0"/>
          </a:p>
        </p:txBody>
      </p:sp>
    </p:spTree>
    <p:extLst>
      <p:ext uri="{BB962C8B-B14F-4D97-AF65-F5344CB8AC3E}">
        <p14:creationId xmlns:p14="http://schemas.microsoft.com/office/powerpoint/2010/main" val="1297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7BFA4-FDFF-4E73-A9B3-DAF22E8DD9F2}" type="datetime1">
              <a:rPr lang="en-US" smtClean="0"/>
              <a:pPr/>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33636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38FAF-2350-437C-AFB8-2EB9401AC552}" type="datetime1">
              <a:rPr lang="en-US" smtClean="0"/>
              <a:pPr/>
              <a:t>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11430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D68CEE11-05E3-464E-B892-930F65CF3586}" type="datetime1">
              <a:rPr lang="en-US" smtClean="0"/>
              <a:pPr/>
              <a:t>1/3/2025</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968AABCF-D3EA-4AB6-B806-80FE926F798A}" type="slidenum">
              <a:rPr lang="en-US" smtClean="0"/>
              <a:pPr/>
              <a:t>‹#›</a:t>
            </a:fld>
            <a:endParaRPr lang="en-US" dirty="0"/>
          </a:p>
        </p:txBody>
      </p:sp>
    </p:spTree>
    <p:extLst>
      <p:ext uri="{BB962C8B-B14F-4D97-AF65-F5344CB8AC3E}">
        <p14:creationId xmlns:p14="http://schemas.microsoft.com/office/powerpoint/2010/main" val="41852191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ernandopa-fl.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 Target="slide15.xml"/><Relationship Id="rId5" Type="http://schemas.openxmlformats.org/officeDocument/2006/relationships/image" Target="../media/image6.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065" y="2895600"/>
            <a:ext cx="7851648" cy="1828800"/>
          </a:xfrm>
        </p:spPr>
        <p:txBody>
          <a:bodyPr/>
          <a:lstStyle/>
          <a:p>
            <a:pPr algn="ctr"/>
            <a:r>
              <a:rPr lang="en-US" dirty="0">
                <a:solidFill>
                  <a:schemeClr val="tx2"/>
                </a:solidFill>
              </a:rPr>
              <a:t>TPP Online Filing Instructions</a:t>
            </a:r>
          </a:p>
        </p:txBody>
      </p:sp>
      <p:sp>
        <p:nvSpPr>
          <p:cNvPr id="7" name="Slide Number Placeholder 6"/>
          <p:cNvSpPr>
            <a:spLocks noGrp="1"/>
          </p:cNvSpPr>
          <p:nvPr>
            <p:ph type="sldNum" sz="quarter" idx="12"/>
          </p:nvPr>
        </p:nvSpPr>
        <p:spPr/>
        <p:txBody>
          <a:bodyPr/>
          <a:lstStyle/>
          <a:p>
            <a:fld id="{968AABCF-D3EA-4AB6-B806-80FE926F798A}" type="slidenum">
              <a:rPr lang="en-US" smtClean="0"/>
              <a:pPr/>
              <a:t>1</a:t>
            </a:fld>
            <a:endParaRPr lang="en-US" dirty="0"/>
          </a:p>
        </p:txBody>
      </p:sp>
      <p:pic>
        <p:nvPicPr>
          <p:cNvPr id="5" name="Picture 6" descr="PA banner of coast"/>
          <p:cNvPicPr>
            <a:picLocks noChangeAspect="1" noChangeArrowheads="1"/>
          </p:cNvPicPr>
          <p:nvPr/>
        </p:nvPicPr>
        <p:blipFill>
          <a:blip r:embed="rId2" cstate="print"/>
          <a:srcRect/>
          <a:stretch>
            <a:fillRect/>
          </a:stretch>
        </p:blipFill>
        <p:spPr bwMode="auto">
          <a:xfrm>
            <a:off x="0" y="0"/>
            <a:ext cx="9144000" cy="1261241"/>
          </a:xfrm>
          <a:prstGeom prst="rect">
            <a:avLst/>
          </a:prstGeom>
          <a:noFill/>
          <a:ln w="22225">
            <a:noFill/>
            <a:miter lim="800000"/>
            <a:headEnd/>
            <a:tailEnd/>
          </a:ln>
          <a:effectLst>
            <a:reflection blurRad="6350" stA="52000" endA="300" endPos="35000" dir="5400000" sy="-100000" algn="bl" rotWithShape="0"/>
          </a:effectLst>
        </p:spPr>
      </p:pic>
    </p:spTree>
    <p:extLst>
      <p:ext uri="{BB962C8B-B14F-4D97-AF65-F5344CB8AC3E}">
        <p14:creationId xmlns:p14="http://schemas.microsoft.com/office/powerpoint/2010/main" val="38598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33" y="381000"/>
            <a:ext cx="8229600" cy="1371600"/>
          </a:xfrm>
        </p:spPr>
        <p:txBody>
          <a:bodyPr>
            <a:noAutofit/>
          </a:bodyPr>
          <a:lstStyle/>
          <a:p>
            <a:br>
              <a:rPr lang="en-US" sz="2400" dirty="0"/>
            </a:br>
            <a:r>
              <a:rPr lang="en-US" sz="2400" dirty="0"/>
              <a:t>Select the link provided in the email </a:t>
            </a:r>
            <a:r>
              <a:rPr lang="en-US" sz="2400" b="1" u="sng" dirty="0"/>
              <a:t>or</a:t>
            </a:r>
            <a:r>
              <a:rPr lang="en-US" sz="2400" dirty="0"/>
              <a:t> copy and paste your Validation Code from the email into the Validation Code field and select “Validate”.</a:t>
            </a:r>
            <a:br>
              <a:rPr lang="en-US" sz="2400" dirty="0"/>
            </a:br>
            <a:r>
              <a:rPr lang="en-US" sz="1400" b="1" dirty="0">
                <a:solidFill>
                  <a:srgbClr val="FF0000"/>
                </a:solidFill>
              </a:rPr>
              <a:t>Do not enter your unique CONFIDENTIAL WEB-ACCESS CODE provided in the letter. It will not work! Only enter the code in the Validation email.</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68AABCF-D3EA-4AB6-B806-80FE926F798A}" type="slidenum">
              <a:rPr lang="en-US" smtClean="0"/>
              <a:pPr/>
              <a:t>10</a:t>
            </a:fld>
            <a:endParaRPr lang="en-US" dirty="0"/>
          </a:p>
        </p:txBody>
      </p:sp>
      <p:pic>
        <p:nvPicPr>
          <p:cNvPr id="5" name="Picture 4">
            <a:extLst>
              <a:ext uri="{FF2B5EF4-FFF2-40B4-BE49-F238E27FC236}">
                <a16:creationId xmlns:a16="http://schemas.microsoft.com/office/drawing/2014/main" id="{1F9AA8A0-AE50-B069-16DA-49BE0B39F705}"/>
              </a:ext>
            </a:extLst>
          </p:cNvPr>
          <p:cNvPicPr>
            <a:picLocks noChangeAspect="1"/>
          </p:cNvPicPr>
          <p:nvPr/>
        </p:nvPicPr>
        <p:blipFill rotWithShape="1">
          <a:blip r:embed="rId2"/>
          <a:srcRect t="33668"/>
          <a:stretch/>
        </p:blipFill>
        <p:spPr>
          <a:xfrm>
            <a:off x="457200" y="2377379"/>
            <a:ext cx="7964813" cy="2345532"/>
          </a:xfrm>
          <a:prstGeom prst="rect">
            <a:avLst/>
          </a:prstGeom>
        </p:spPr>
      </p:pic>
    </p:spTree>
    <p:extLst>
      <p:ext uri="{BB962C8B-B14F-4D97-AF65-F5344CB8AC3E}">
        <p14:creationId xmlns:p14="http://schemas.microsoft.com/office/powerpoint/2010/main" val="38547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7772400" cy="914400"/>
          </a:xfrm>
        </p:spPr>
        <p:txBody>
          <a:bodyPr>
            <a:noAutofit/>
          </a:bodyPr>
          <a:lstStyle/>
          <a:p>
            <a:r>
              <a:rPr lang="en-US" sz="3200" dirty="0"/>
              <a:t>Select </a:t>
            </a:r>
            <a:r>
              <a:rPr lang="en-US" sz="3200" b="1" dirty="0"/>
              <a:t>“</a:t>
            </a:r>
            <a:r>
              <a:rPr lang="en-US" sz="3200" b="1" u="sng" dirty="0"/>
              <a:t>Search for Existing Business</a:t>
            </a:r>
            <a:r>
              <a:rPr lang="en-US" sz="3200" b="1" dirty="0"/>
              <a:t>”</a:t>
            </a:r>
            <a:br>
              <a:rPr lang="en-US" sz="2000" b="1" dirty="0"/>
            </a:br>
            <a:endParaRPr lang="en-US" sz="2000" b="1"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11</a:t>
            </a:fld>
            <a:endParaRPr lang="en-US" dirty="0"/>
          </a:p>
        </p:txBody>
      </p:sp>
      <p:pic>
        <p:nvPicPr>
          <p:cNvPr id="8" name="Picture 7">
            <a:extLst>
              <a:ext uri="{FF2B5EF4-FFF2-40B4-BE49-F238E27FC236}">
                <a16:creationId xmlns:a16="http://schemas.microsoft.com/office/drawing/2014/main" id="{18C927FB-798C-A6EE-6A1C-FBC56FFED12E}"/>
              </a:ext>
            </a:extLst>
          </p:cNvPr>
          <p:cNvPicPr>
            <a:picLocks noChangeAspect="1"/>
          </p:cNvPicPr>
          <p:nvPr/>
        </p:nvPicPr>
        <p:blipFill rotWithShape="1">
          <a:blip r:embed="rId2"/>
          <a:srcRect l="-1237" t="25286" r="1237" b="5418"/>
          <a:stretch/>
        </p:blipFill>
        <p:spPr>
          <a:xfrm>
            <a:off x="457200" y="2099316"/>
            <a:ext cx="7848600" cy="2659368"/>
          </a:xfrm>
          <a:prstGeom prst="rect">
            <a:avLst/>
          </a:prstGeom>
        </p:spPr>
      </p:pic>
    </p:spTree>
    <p:extLst>
      <p:ext uri="{BB962C8B-B14F-4D97-AF65-F5344CB8AC3E}">
        <p14:creationId xmlns:p14="http://schemas.microsoft.com/office/powerpoint/2010/main" val="48761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BC22-18B2-43CC-BF90-5AA579634FCC}"/>
              </a:ext>
            </a:extLst>
          </p:cNvPr>
          <p:cNvSpPr>
            <a:spLocks noGrp="1"/>
          </p:cNvSpPr>
          <p:nvPr>
            <p:ph type="title"/>
          </p:nvPr>
        </p:nvSpPr>
        <p:spPr>
          <a:xfrm>
            <a:off x="609600" y="2056906"/>
            <a:ext cx="8077200" cy="1066800"/>
          </a:xfrm>
        </p:spPr>
        <p:txBody>
          <a:bodyPr>
            <a:normAutofit fontScale="90000"/>
          </a:bodyPr>
          <a:lstStyle/>
          <a:p>
            <a:br>
              <a:rPr lang="en-US" sz="2200" b="1" dirty="0"/>
            </a:br>
            <a:br>
              <a:rPr lang="en-US" sz="2200" b="1" dirty="0"/>
            </a:br>
            <a:br>
              <a:rPr lang="en-US" sz="2200" b="1" dirty="0"/>
            </a:br>
            <a:r>
              <a:rPr lang="en-US" sz="2000" dirty="0"/>
              <a:t>To search for a</a:t>
            </a:r>
            <a:r>
              <a:rPr lang="en-US" sz="2000" b="1" dirty="0"/>
              <a:t> </a:t>
            </a:r>
            <a:r>
              <a:rPr lang="en-US" sz="2000" dirty="0"/>
              <a:t>business, search by the full name or a portion of the business name.  To search using a portion of the business name, check the select “contains name” box.  Select “search” once you have entered the information.</a:t>
            </a:r>
            <a:br>
              <a:rPr lang="en-US" sz="2000" dirty="0"/>
            </a:br>
            <a:br>
              <a:rPr lang="en-US" sz="2000" dirty="0"/>
            </a:br>
            <a:r>
              <a:rPr lang="en-US" sz="2000" b="1" u="sng" dirty="0"/>
              <a:t>Note: Leased accounts </a:t>
            </a:r>
            <a:r>
              <a:rPr lang="en-US" sz="2000" dirty="0"/>
              <a:t>will only show the primary account. You must edit each of the assets with the correct address/location. Our system will automatically distribute to the correct secondary accounts.</a:t>
            </a:r>
            <a:br>
              <a:rPr lang="en-US" sz="2000" dirty="0"/>
            </a:br>
            <a:endParaRPr lang="en-US" sz="2000" dirty="0"/>
          </a:p>
        </p:txBody>
      </p:sp>
      <p:pic>
        <p:nvPicPr>
          <p:cNvPr id="5" name="Content Placeholder 4">
            <a:extLst>
              <a:ext uri="{FF2B5EF4-FFF2-40B4-BE49-F238E27FC236}">
                <a16:creationId xmlns:a16="http://schemas.microsoft.com/office/drawing/2014/main" id="{ED83367C-C30A-4C2C-BD8F-393FE6D32964}"/>
              </a:ext>
            </a:extLst>
          </p:cNvPr>
          <p:cNvPicPr>
            <a:picLocks noGrp="1" noChangeAspect="1"/>
          </p:cNvPicPr>
          <p:nvPr>
            <p:ph idx="1"/>
          </p:nvPr>
        </p:nvPicPr>
        <p:blipFill rotWithShape="1">
          <a:blip r:embed="rId2"/>
          <a:srcRect t="15894" b="62131"/>
          <a:stretch/>
        </p:blipFill>
        <p:spPr>
          <a:xfrm>
            <a:off x="1524000" y="3505200"/>
            <a:ext cx="5733624" cy="1158875"/>
          </a:xfrm>
          <a:prstGeom prst="rect">
            <a:avLst/>
          </a:prstGeom>
        </p:spPr>
      </p:pic>
      <p:sp>
        <p:nvSpPr>
          <p:cNvPr id="4" name="Slide Number Placeholder 3">
            <a:extLst>
              <a:ext uri="{FF2B5EF4-FFF2-40B4-BE49-F238E27FC236}">
                <a16:creationId xmlns:a16="http://schemas.microsoft.com/office/drawing/2014/main" id="{B8736C03-92D6-4F41-A9E3-43701F49C04C}"/>
              </a:ext>
            </a:extLst>
          </p:cNvPr>
          <p:cNvSpPr>
            <a:spLocks noGrp="1"/>
          </p:cNvSpPr>
          <p:nvPr>
            <p:ph type="sldNum" sz="quarter" idx="12"/>
          </p:nvPr>
        </p:nvSpPr>
        <p:spPr/>
        <p:txBody>
          <a:bodyPr/>
          <a:lstStyle/>
          <a:p>
            <a:fld id="{968AABCF-D3EA-4AB6-B806-80FE926F798A}" type="slidenum">
              <a:rPr lang="en-US" smtClean="0"/>
              <a:pPr/>
              <a:t>12</a:t>
            </a:fld>
            <a:endParaRPr lang="en-US" dirty="0"/>
          </a:p>
        </p:txBody>
      </p:sp>
      <p:cxnSp>
        <p:nvCxnSpPr>
          <p:cNvPr id="8" name="Straight Arrow Connector 7">
            <a:extLst>
              <a:ext uri="{FF2B5EF4-FFF2-40B4-BE49-F238E27FC236}">
                <a16:creationId xmlns:a16="http://schemas.microsoft.com/office/drawing/2014/main" id="{40DA568E-980C-0706-328C-92EC574B4649}"/>
              </a:ext>
            </a:extLst>
          </p:cNvPr>
          <p:cNvCxnSpPr/>
          <p:nvPr/>
        </p:nvCxnSpPr>
        <p:spPr>
          <a:xfrm>
            <a:off x="990600" y="4267200"/>
            <a:ext cx="83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D6C0E1-BCF9-3B3E-78A8-8BDB780F8BC1}"/>
              </a:ext>
            </a:extLst>
          </p:cNvPr>
          <p:cNvCxnSpPr>
            <a:cxnSpLocks/>
          </p:cNvCxnSpPr>
          <p:nvPr/>
        </p:nvCxnSpPr>
        <p:spPr>
          <a:xfrm flipH="1">
            <a:off x="5181600" y="3665537"/>
            <a:ext cx="3048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0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A0B1-9BC6-443E-995B-6ADC039AE79C}"/>
              </a:ext>
            </a:extLst>
          </p:cNvPr>
          <p:cNvSpPr>
            <a:spLocks noGrp="1"/>
          </p:cNvSpPr>
          <p:nvPr>
            <p:ph type="title"/>
          </p:nvPr>
        </p:nvSpPr>
        <p:spPr>
          <a:xfrm>
            <a:off x="211455" y="457200"/>
            <a:ext cx="8229600" cy="838200"/>
          </a:xfrm>
        </p:spPr>
        <p:txBody>
          <a:bodyPr>
            <a:normAutofit fontScale="90000"/>
          </a:bodyPr>
          <a:lstStyle/>
          <a:p>
            <a:br>
              <a:rPr lang="en-US" sz="2400" b="1" dirty="0"/>
            </a:br>
            <a:r>
              <a:rPr lang="en-US" sz="2400" dirty="0"/>
              <a:t>Next, find your business and select the corresponding box under the Alt-Key column. </a:t>
            </a:r>
          </a:p>
        </p:txBody>
      </p:sp>
      <p:pic>
        <p:nvPicPr>
          <p:cNvPr id="9" name="Content Placeholder 8">
            <a:extLst>
              <a:ext uri="{FF2B5EF4-FFF2-40B4-BE49-F238E27FC236}">
                <a16:creationId xmlns:a16="http://schemas.microsoft.com/office/drawing/2014/main" id="{B171D8F2-0713-4802-A11A-9FBC947A7DFB}"/>
              </a:ext>
            </a:extLst>
          </p:cNvPr>
          <p:cNvPicPr>
            <a:picLocks noGrp="1" noChangeAspect="1"/>
          </p:cNvPicPr>
          <p:nvPr>
            <p:ph idx="1"/>
          </p:nvPr>
        </p:nvPicPr>
        <p:blipFill rotWithShape="1">
          <a:blip r:embed="rId2"/>
          <a:srcRect t="15761"/>
          <a:stretch/>
        </p:blipFill>
        <p:spPr>
          <a:xfrm>
            <a:off x="1905000" y="1676400"/>
            <a:ext cx="4730845" cy="3665538"/>
          </a:xfrm>
          <a:prstGeom prst="rect">
            <a:avLst/>
          </a:prstGeom>
        </p:spPr>
      </p:pic>
      <p:sp>
        <p:nvSpPr>
          <p:cNvPr id="4" name="Slide Number Placeholder 3">
            <a:extLst>
              <a:ext uri="{FF2B5EF4-FFF2-40B4-BE49-F238E27FC236}">
                <a16:creationId xmlns:a16="http://schemas.microsoft.com/office/drawing/2014/main" id="{95375D19-32F3-4835-80AF-85583376C1ED}"/>
              </a:ext>
            </a:extLst>
          </p:cNvPr>
          <p:cNvSpPr>
            <a:spLocks noGrp="1"/>
          </p:cNvSpPr>
          <p:nvPr>
            <p:ph type="sldNum" sz="quarter" idx="12"/>
          </p:nvPr>
        </p:nvSpPr>
        <p:spPr/>
        <p:txBody>
          <a:bodyPr/>
          <a:lstStyle/>
          <a:p>
            <a:fld id="{968AABCF-D3EA-4AB6-B806-80FE926F798A}" type="slidenum">
              <a:rPr lang="en-US" smtClean="0"/>
              <a:pPr/>
              <a:t>13</a:t>
            </a:fld>
            <a:endParaRPr lang="en-US" dirty="0"/>
          </a:p>
        </p:txBody>
      </p:sp>
    </p:spTree>
    <p:extLst>
      <p:ext uri="{BB962C8B-B14F-4D97-AF65-F5344CB8AC3E}">
        <p14:creationId xmlns:p14="http://schemas.microsoft.com/office/powerpoint/2010/main" val="41909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BB5FC-A450-91FC-7CAF-0F4E09E26982}"/>
              </a:ext>
            </a:extLst>
          </p:cNvPr>
          <p:cNvPicPr>
            <a:picLocks noChangeAspect="1"/>
          </p:cNvPicPr>
          <p:nvPr/>
        </p:nvPicPr>
        <p:blipFill rotWithShape="1">
          <a:blip r:embed="rId2"/>
          <a:srcRect l="968" t="-22312" r="-968" b="31229"/>
          <a:stretch/>
        </p:blipFill>
        <p:spPr>
          <a:xfrm>
            <a:off x="2232410" y="3764077"/>
            <a:ext cx="4679179" cy="2667000"/>
          </a:xfrm>
          <a:prstGeom prst="rect">
            <a:avLst/>
          </a:prstGeom>
        </p:spPr>
      </p:pic>
      <p:sp>
        <p:nvSpPr>
          <p:cNvPr id="2" name="Title 1">
            <a:extLst>
              <a:ext uri="{FF2B5EF4-FFF2-40B4-BE49-F238E27FC236}">
                <a16:creationId xmlns:a16="http://schemas.microsoft.com/office/drawing/2014/main" id="{3EB2A368-DA6B-400B-9A20-79985C1889FF}"/>
              </a:ext>
            </a:extLst>
          </p:cNvPr>
          <p:cNvSpPr>
            <a:spLocks noGrp="1"/>
          </p:cNvSpPr>
          <p:nvPr>
            <p:ph type="title"/>
          </p:nvPr>
        </p:nvSpPr>
        <p:spPr>
          <a:xfrm>
            <a:off x="228950" y="185718"/>
            <a:ext cx="7467600" cy="1066799"/>
          </a:xfrm>
        </p:spPr>
        <p:txBody>
          <a:bodyPr>
            <a:noAutofit/>
          </a:bodyPr>
          <a:lstStyle/>
          <a:p>
            <a:br>
              <a:rPr lang="en-US" sz="2000" dirty="0"/>
            </a:br>
            <a:br>
              <a:rPr lang="en-US" sz="2000" dirty="0"/>
            </a:br>
            <a:r>
              <a:rPr lang="en-US" sz="2000" dirty="0"/>
              <a:t>This next screen is where you will put your unique Web-Access-Code (14 digits long). See letter below where to find yours. Click </a:t>
            </a:r>
            <a:r>
              <a:rPr lang="en-US" sz="2000" b="1" dirty="0"/>
              <a:t>Confirm</a:t>
            </a:r>
            <a:r>
              <a:rPr lang="en-US" sz="2000" dirty="0"/>
              <a:t> when done entering.</a:t>
            </a:r>
          </a:p>
        </p:txBody>
      </p:sp>
      <p:pic>
        <p:nvPicPr>
          <p:cNvPr id="9" name="Content Placeholder 8">
            <a:extLst>
              <a:ext uri="{FF2B5EF4-FFF2-40B4-BE49-F238E27FC236}">
                <a16:creationId xmlns:a16="http://schemas.microsoft.com/office/drawing/2014/main" id="{3E3B9004-F44F-A146-4FAA-7F95AC3FE5CF}"/>
              </a:ext>
            </a:extLst>
          </p:cNvPr>
          <p:cNvPicPr>
            <a:picLocks noGrp="1" noChangeAspect="1"/>
          </p:cNvPicPr>
          <p:nvPr>
            <p:ph idx="1"/>
          </p:nvPr>
        </p:nvPicPr>
        <p:blipFill rotWithShape="1">
          <a:blip r:embed="rId3"/>
          <a:srcRect t="12270" b="37813"/>
          <a:stretch/>
        </p:blipFill>
        <p:spPr>
          <a:xfrm>
            <a:off x="2054863" y="1615423"/>
            <a:ext cx="4955887" cy="2439735"/>
          </a:xfrm>
        </p:spPr>
      </p:pic>
      <p:sp>
        <p:nvSpPr>
          <p:cNvPr id="4" name="Slide Number Placeholder 3">
            <a:extLst>
              <a:ext uri="{FF2B5EF4-FFF2-40B4-BE49-F238E27FC236}">
                <a16:creationId xmlns:a16="http://schemas.microsoft.com/office/drawing/2014/main" id="{E3FDB80D-1FF9-4525-BF9A-A7CE0617A10C}"/>
              </a:ext>
            </a:extLst>
          </p:cNvPr>
          <p:cNvSpPr>
            <a:spLocks noGrp="1"/>
          </p:cNvSpPr>
          <p:nvPr>
            <p:ph type="sldNum" sz="quarter" idx="12"/>
          </p:nvPr>
        </p:nvSpPr>
        <p:spPr/>
        <p:txBody>
          <a:bodyPr/>
          <a:lstStyle/>
          <a:p>
            <a:fld id="{968AABCF-D3EA-4AB6-B806-80FE926F798A}" type="slidenum">
              <a:rPr lang="en-US" smtClean="0"/>
              <a:pPr/>
              <a:t>14</a:t>
            </a:fld>
            <a:endParaRPr lang="en-US" dirty="0"/>
          </a:p>
        </p:txBody>
      </p:sp>
      <p:cxnSp>
        <p:nvCxnSpPr>
          <p:cNvPr id="11" name="Straight Arrow Connector 10">
            <a:extLst>
              <a:ext uri="{FF2B5EF4-FFF2-40B4-BE49-F238E27FC236}">
                <a16:creationId xmlns:a16="http://schemas.microsoft.com/office/drawing/2014/main" id="{DCBA3293-619E-2964-85B7-4528A8381361}"/>
              </a:ext>
            </a:extLst>
          </p:cNvPr>
          <p:cNvCxnSpPr>
            <a:cxnSpLocks/>
          </p:cNvCxnSpPr>
          <p:nvPr/>
        </p:nvCxnSpPr>
        <p:spPr>
          <a:xfrm flipH="1">
            <a:off x="6515450" y="4800600"/>
            <a:ext cx="990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EFE99D-A75C-4DF0-33B3-CD4C317ED707}"/>
              </a:ext>
            </a:extLst>
          </p:cNvPr>
          <p:cNvSpPr txBox="1"/>
          <p:nvPr/>
        </p:nvSpPr>
        <p:spPr>
          <a:xfrm>
            <a:off x="7032404" y="4806193"/>
            <a:ext cx="1371600" cy="369332"/>
          </a:xfrm>
          <a:prstGeom prst="rect">
            <a:avLst/>
          </a:prstGeom>
          <a:noFill/>
        </p:spPr>
        <p:txBody>
          <a:bodyPr wrap="square" rtlCol="0">
            <a:spAutoFit/>
          </a:bodyPr>
          <a:lstStyle/>
          <a:p>
            <a:r>
              <a:rPr lang="en-US" dirty="0"/>
              <a:t>This code</a:t>
            </a:r>
          </a:p>
        </p:txBody>
      </p:sp>
      <p:sp>
        <p:nvSpPr>
          <p:cNvPr id="16" name="TextBox 15">
            <a:extLst>
              <a:ext uri="{FF2B5EF4-FFF2-40B4-BE49-F238E27FC236}">
                <a16:creationId xmlns:a16="http://schemas.microsoft.com/office/drawing/2014/main" id="{79D5EA2F-5988-7DD8-058D-8E7EAF604369}"/>
              </a:ext>
            </a:extLst>
          </p:cNvPr>
          <p:cNvSpPr txBox="1"/>
          <p:nvPr/>
        </p:nvSpPr>
        <p:spPr>
          <a:xfrm>
            <a:off x="6019800" y="3234119"/>
            <a:ext cx="1371600" cy="369332"/>
          </a:xfrm>
          <a:prstGeom prst="rect">
            <a:avLst/>
          </a:prstGeom>
          <a:noFill/>
        </p:spPr>
        <p:txBody>
          <a:bodyPr wrap="square" rtlCol="0">
            <a:spAutoFit/>
          </a:bodyPr>
          <a:lstStyle/>
          <a:p>
            <a:r>
              <a:rPr lang="en-US" dirty="0"/>
              <a:t>goes here</a:t>
            </a:r>
          </a:p>
        </p:txBody>
      </p:sp>
      <p:cxnSp>
        <p:nvCxnSpPr>
          <p:cNvPr id="18" name="Straight Arrow Connector 17">
            <a:extLst>
              <a:ext uri="{FF2B5EF4-FFF2-40B4-BE49-F238E27FC236}">
                <a16:creationId xmlns:a16="http://schemas.microsoft.com/office/drawing/2014/main" id="{E0BEB136-CDF1-270F-0395-EB2687A4A146}"/>
              </a:ext>
            </a:extLst>
          </p:cNvPr>
          <p:cNvCxnSpPr>
            <a:cxnSpLocks/>
          </p:cNvCxnSpPr>
          <p:nvPr/>
        </p:nvCxnSpPr>
        <p:spPr>
          <a:xfrm flipH="1">
            <a:off x="5181600" y="3429000"/>
            <a:ext cx="838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1C3A-584D-4599-82C9-67ED5D8C2959}"/>
              </a:ext>
            </a:extLst>
          </p:cNvPr>
          <p:cNvSpPr>
            <a:spLocks noGrp="1"/>
          </p:cNvSpPr>
          <p:nvPr>
            <p:ph type="title"/>
          </p:nvPr>
        </p:nvSpPr>
        <p:spPr/>
        <p:txBody>
          <a:bodyPr>
            <a:normAutofit fontScale="90000"/>
          </a:bodyPr>
          <a:lstStyle/>
          <a:p>
            <a:r>
              <a:rPr lang="en-US" sz="3200" dirty="0"/>
              <a:t>Select the </a:t>
            </a:r>
            <a:r>
              <a:rPr lang="en-US" sz="3200" u="sng" dirty="0"/>
              <a:t>Alt-Key</a:t>
            </a:r>
            <a:r>
              <a:rPr lang="en-US" sz="3200" dirty="0"/>
              <a:t> button for the business listed to view the business account and asset summary</a:t>
            </a:r>
          </a:p>
        </p:txBody>
      </p:sp>
      <p:pic>
        <p:nvPicPr>
          <p:cNvPr id="9" name="Content Placeholder 8">
            <a:extLst>
              <a:ext uri="{FF2B5EF4-FFF2-40B4-BE49-F238E27FC236}">
                <a16:creationId xmlns:a16="http://schemas.microsoft.com/office/drawing/2014/main" id="{4E1E5D6B-285E-E30C-31C5-D698B869BD03}"/>
              </a:ext>
            </a:extLst>
          </p:cNvPr>
          <p:cNvPicPr>
            <a:picLocks noGrp="1" noChangeAspect="1"/>
          </p:cNvPicPr>
          <p:nvPr>
            <p:ph idx="1"/>
          </p:nvPr>
        </p:nvPicPr>
        <p:blipFill>
          <a:blip r:embed="rId2"/>
          <a:stretch>
            <a:fillRect/>
          </a:stretch>
        </p:blipFill>
        <p:spPr>
          <a:xfrm>
            <a:off x="1066800" y="2209800"/>
            <a:ext cx="6446838" cy="2353271"/>
          </a:xfrm>
        </p:spPr>
      </p:pic>
      <p:sp>
        <p:nvSpPr>
          <p:cNvPr id="4" name="Slide Number Placeholder 3">
            <a:extLst>
              <a:ext uri="{FF2B5EF4-FFF2-40B4-BE49-F238E27FC236}">
                <a16:creationId xmlns:a16="http://schemas.microsoft.com/office/drawing/2014/main" id="{60305C9C-3F54-48EA-A1EF-2F1D31598ABE}"/>
              </a:ext>
            </a:extLst>
          </p:cNvPr>
          <p:cNvSpPr>
            <a:spLocks noGrp="1"/>
          </p:cNvSpPr>
          <p:nvPr>
            <p:ph type="sldNum" sz="quarter" idx="12"/>
          </p:nvPr>
        </p:nvSpPr>
        <p:spPr/>
        <p:txBody>
          <a:bodyPr/>
          <a:lstStyle/>
          <a:p>
            <a:fld id="{968AABCF-D3EA-4AB6-B806-80FE926F798A}" type="slidenum">
              <a:rPr lang="en-US" smtClean="0"/>
              <a:pPr/>
              <a:t>15</a:t>
            </a:fld>
            <a:endParaRPr lang="en-US" dirty="0"/>
          </a:p>
        </p:txBody>
      </p:sp>
    </p:spTree>
    <p:extLst>
      <p:ext uri="{BB962C8B-B14F-4D97-AF65-F5344CB8AC3E}">
        <p14:creationId xmlns:p14="http://schemas.microsoft.com/office/powerpoint/2010/main" val="27181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81" y="228600"/>
            <a:ext cx="7688419" cy="1143000"/>
          </a:xfrm>
        </p:spPr>
        <p:txBody>
          <a:bodyPr>
            <a:noAutofit/>
          </a:bodyPr>
          <a:lstStyle/>
          <a:p>
            <a:r>
              <a:rPr lang="en-US" sz="2000" dirty="0"/>
              <a:t>To update the business information, contact information, or close the business, select “Edit” at the top right corner of the Business Account Summary box. (If no changes continue to slide 17)</a:t>
            </a:r>
          </a:p>
        </p:txBody>
      </p:sp>
      <p:sp>
        <p:nvSpPr>
          <p:cNvPr id="5" name="Slide Number Placeholder 4"/>
          <p:cNvSpPr>
            <a:spLocks noGrp="1"/>
          </p:cNvSpPr>
          <p:nvPr>
            <p:ph type="sldNum" sz="quarter" idx="12"/>
          </p:nvPr>
        </p:nvSpPr>
        <p:spPr/>
        <p:txBody>
          <a:bodyPr/>
          <a:lstStyle/>
          <a:p>
            <a:fld id="{968AABCF-D3EA-4AB6-B806-80FE926F798A}" type="slidenum">
              <a:rPr lang="en-US" smtClean="0"/>
              <a:pPr/>
              <a:t>16</a:t>
            </a:fld>
            <a:endParaRPr lang="en-US" dirty="0"/>
          </a:p>
        </p:txBody>
      </p:sp>
      <p:pic>
        <p:nvPicPr>
          <p:cNvPr id="8" name="Picture 7">
            <a:extLst>
              <a:ext uri="{FF2B5EF4-FFF2-40B4-BE49-F238E27FC236}">
                <a16:creationId xmlns:a16="http://schemas.microsoft.com/office/drawing/2014/main" id="{0218003B-2FCB-E230-DB22-243E2D72120E}"/>
              </a:ext>
            </a:extLst>
          </p:cNvPr>
          <p:cNvPicPr>
            <a:picLocks noChangeAspect="1"/>
          </p:cNvPicPr>
          <p:nvPr/>
        </p:nvPicPr>
        <p:blipFill>
          <a:blip r:embed="rId2"/>
          <a:stretch>
            <a:fillRect/>
          </a:stretch>
        </p:blipFill>
        <p:spPr>
          <a:xfrm>
            <a:off x="404161" y="1610686"/>
            <a:ext cx="7885367" cy="4657143"/>
          </a:xfrm>
          <a:prstGeom prst="rect">
            <a:avLst/>
          </a:prstGeom>
        </p:spPr>
      </p:pic>
    </p:spTree>
    <p:extLst>
      <p:ext uri="{BB962C8B-B14F-4D97-AF65-F5344CB8AC3E}">
        <p14:creationId xmlns:p14="http://schemas.microsoft.com/office/powerpoint/2010/main" val="28735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8AABCF-D3EA-4AB6-B806-80FE926F798A}" type="slidenum">
              <a:rPr lang="en-US" smtClean="0"/>
              <a:pPr/>
              <a:t>17</a:t>
            </a:fld>
            <a:endParaRPr lang="en-US" dirty="0"/>
          </a:p>
        </p:txBody>
      </p:sp>
      <p:sp>
        <p:nvSpPr>
          <p:cNvPr id="6" name="Content Placeholder 2"/>
          <p:cNvSpPr txBox="1">
            <a:spLocks/>
          </p:cNvSpPr>
          <p:nvPr/>
        </p:nvSpPr>
        <p:spPr>
          <a:xfrm>
            <a:off x="533400" y="381000"/>
            <a:ext cx="7907655" cy="1447800"/>
          </a:xfrm>
          <a:prstGeom prst="rect">
            <a:avLst/>
          </a:prstGeom>
        </p:spPr>
        <p:txBody>
          <a:bodyPr>
            <a:normAutofit fontScale="4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r>
              <a:rPr lang="en-US" sz="3200" dirty="0">
                <a:solidFill>
                  <a:schemeClr val="tx2"/>
                </a:solidFill>
                <a:latin typeface="+mj-lt"/>
                <a:ea typeface="+mj-ea"/>
                <a:cs typeface="+mj-cs"/>
              </a:rPr>
              <a:t>Be sure to enter the correct physical location of the business in the Business Information section.</a:t>
            </a:r>
          </a:p>
          <a:p>
            <a:pPr marL="514350" indent="-514350">
              <a:buFont typeface="+mj-lt"/>
              <a:buAutoNum type="arabicPeriod"/>
            </a:pPr>
            <a:r>
              <a:rPr lang="en-US" sz="3200" dirty="0">
                <a:solidFill>
                  <a:schemeClr val="tx2"/>
                </a:solidFill>
                <a:latin typeface="+mj-lt"/>
                <a:ea typeface="+mj-ea"/>
                <a:cs typeface="+mj-cs"/>
              </a:rPr>
              <a:t>Enter the contact information and correct mailing address in the Contact Information section.</a:t>
            </a:r>
          </a:p>
          <a:p>
            <a:pPr marL="514350" indent="-514350">
              <a:buFont typeface="+mj-lt"/>
              <a:buAutoNum type="arabicPeriod"/>
            </a:pPr>
            <a:r>
              <a:rPr lang="en-US" sz="3200" dirty="0">
                <a:solidFill>
                  <a:schemeClr val="tx2"/>
                </a:solidFill>
                <a:latin typeface="+mj-lt"/>
                <a:ea typeface="+mj-ea"/>
                <a:cs typeface="+mj-cs"/>
              </a:rPr>
              <a:t>Select “</a:t>
            </a:r>
            <a:r>
              <a:rPr lang="en-US" sz="3200" b="1" dirty="0">
                <a:solidFill>
                  <a:schemeClr val="tx2"/>
                </a:solidFill>
                <a:latin typeface="+mj-lt"/>
                <a:ea typeface="+mj-ea"/>
                <a:cs typeface="+mj-cs"/>
              </a:rPr>
              <a:t>Submit Changes” </a:t>
            </a:r>
            <a:r>
              <a:rPr lang="en-US" sz="3200" dirty="0">
                <a:solidFill>
                  <a:schemeClr val="tx2"/>
                </a:solidFill>
                <a:latin typeface="+mj-lt"/>
                <a:ea typeface="+mj-ea"/>
                <a:cs typeface="+mj-cs"/>
              </a:rPr>
              <a:t>once your changes are complete</a:t>
            </a:r>
          </a:p>
          <a:p>
            <a:pPr marL="514350" indent="-514350">
              <a:buFont typeface="+mj-lt"/>
              <a:buAutoNum type="arabicPeriod"/>
            </a:pPr>
            <a:r>
              <a:rPr lang="en-US" sz="3200" dirty="0">
                <a:solidFill>
                  <a:schemeClr val="tx2"/>
                </a:solidFill>
                <a:latin typeface="+mj-lt"/>
                <a:ea typeface="+mj-ea"/>
                <a:cs typeface="+mj-cs"/>
              </a:rPr>
              <a:t>If you are closing the account, select “Close Business”</a:t>
            </a:r>
          </a:p>
        </p:txBody>
      </p:sp>
      <p:pic>
        <p:nvPicPr>
          <p:cNvPr id="3" name="Picture 2">
            <a:extLst>
              <a:ext uri="{FF2B5EF4-FFF2-40B4-BE49-F238E27FC236}">
                <a16:creationId xmlns:a16="http://schemas.microsoft.com/office/drawing/2014/main" id="{F1718958-BA77-EE16-0A6A-FA005E22C1E8}"/>
              </a:ext>
            </a:extLst>
          </p:cNvPr>
          <p:cNvPicPr>
            <a:picLocks noChangeAspect="1"/>
          </p:cNvPicPr>
          <p:nvPr/>
        </p:nvPicPr>
        <p:blipFill>
          <a:blip r:embed="rId2"/>
          <a:stretch>
            <a:fillRect/>
          </a:stretch>
        </p:blipFill>
        <p:spPr>
          <a:xfrm>
            <a:off x="1371600" y="1877563"/>
            <a:ext cx="6096000" cy="4979738"/>
          </a:xfrm>
          <a:prstGeom prst="rect">
            <a:avLst/>
          </a:prstGeom>
        </p:spPr>
      </p:pic>
    </p:spTree>
    <p:extLst>
      <p:ext uri="{BB962C8B-B14F-4D97-AF65-F5344CB8AC3E}">
        <p14:creationId xmlns:p14="http://schemas.microsoft.com/office/powerpoint/2010/main" val="25873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1295-9F24-45E9-9514-C5FEB324360B}"/>
              </a:ext>
            </a:extLst>
          </p:cNvPr>
          <p:cNvSpPr>
            <a:spLocks noGrp="1"/>
          </p:cNvSpPr>
          <p:nvPr>
            <p:ph type="title"/>
          </p:nvPr>
        </p:nvSpPr>
        <p:spPr>
          <a:xfrm>
            <a:off x="457200" y="704088"/>
            <a:ext cx="8229600" cy="362712"/>
          </a:xfrm>
        </p:spPr>
        <p:txBody>
          <a:bodyPr>
            <a:noAutofit/>
          </a:bodyPr>
          <a:lstStyle/>
          <a:p>
            <a:r>
              <a:rPr lang="en-US" sz="2400" dirty="0"/>
              <a:t>ASSET SUMMARY OR EXCEL UPLOAD:</a:t>
            </a:r>
          </a:p>
        </p:txBody>
      </p:sp>
      <p:sp>
        <p:nvSpPr>
          <p:cNvPr id="3" name="Content Placeholder 2">
            <a:extLst>
              <a:ext uri="{FF2B5EF4-FFF2-40B4-BE49-F238E27FC236}">
                <a16:creationId xmlns:a16="http://schemas.microsoft.com/office/drawing/2014/main" id="{E7345A58-98AE-459F-82F6-B7F909B8139A}"/>
              </a:ext>
            </a:extLst>
          </p:cNvPr>
          <p:cNvSpPr>
            <a:spLocks noGrp="1"/>
          </p:cNvSpPr>
          <p:nvPr>
            <p:ph idx="1"/>
          </p:nvPr>
        </p:nvSpPr>
        <p:spPr>
          <a:xfrm>
            <a:off x="304800" y="1066800"/>
            <a:ext cx="7580981" cy="5169408"/>
          </a:xfrm>
        </p:spPr>
        <p:txBody>
          <a:bodyPr>
            <a:normAutofit/>
          </a:bodyPr>
          <a:lstStyle/>
          <a:p>
            <a:r>
              <a:rPr lang="en-US" dirty="0"/>
              <a:t>After making sure your account information is completed and up to date, you are ready to begin filing your assets</a:t>
            </a:r>
          </a:p>
          <a:p>
            <a:endParaRPr lang="en-US" dirty="0"/>
          </a:p>
          <a:p>
            <a:endParaRPr lang="en-US" dirty="0"/>
          </a:p>
          <a:p>
            <a:endParaRPr lang="en-US" dirty="0"/>
          </a:p>
          <a:p>
            <a:endParaRPr lang="en-US" dirty="0"/>
          </a:p>
          <a:p>
            <a:r>
              <a:rPr lang="en-US" dirty="0"/>
              <a:t>You have two options to file your assets online:	</a:t>
            </a:r>
          </a:p>
          <a:p>
            <a:pPr lvl="1"/>
            <a:r>
              <a:rPr lang="en-US" dirty="0"/>
              <a:t>Use the asset summary section to manually add, update, or remove each asset (next slides) or;</a:t>
            </a:r>
          </a:p>
          <a:p>
            <a:pPr lvl="1"/>
            <a:r>
              <a:rPr lang="en-US" dirty="0"/>
              <a:t>Upload an excel file and the SIGNED first page of the DR-405 (go to slide 29)</a:t>
            </a:r>
          </a:p>
          <a:p>
            <a:pPr lvl="1"/>
            <a:endParaRPr lang="en-US" dirty="0"/>
          </a:p>
        </p:txBody>
      </p:sp>
      <p:sp>
        <p:nvSpPr>
          <p:cNvPr id="4" name="Slide Number Placeholder 3">
            <a:extLst>
              <a:ext uri="{FF2B5EF4-FFF2-40B4-BE49-F238E27FC236}">
                <a16:creationId xmlns:a16="http://schemas.microsoft.com/office/drawing/2014/main" id="{220ECAE2-7C64-4A2D-9246-935ACF439FAD}"/>
              </a:ext>
            </a:extLst>
          </p:cNvPr>
          <p:cNvSpPr>
            <a:spLocks noGrp="1"/>
          </p:cNvSpPr>
          <p:nvPr>
            <p:ph type="sldNum" sz="quarter" idx="12"/>
          </p:nvPr>
        </p:nvSpPr>
        <p:spPr/>
        <p:txBody>
          <a:bodyPr/>
          <a:lstStyle/>
          <a:p>
            <a:fld id="{968AABCF-D3EA-4AB6-B806-80FE926F798A}" type="slidenum">
              <a:rPr lang="en-US" smtClean="0"/>
              <a:pPr/>
              <a:t>18</a:t>
            </a:fld>
            <a:endParaRPr lang="en-US" dirty="0"/>
          </a:p>
        </p:txBody>
      </p:sp>
      <p:pic>
        <p:nvPicPr>
          <p:cNvPr id="8" name="Picture 7">
            <a:extLst>
              <a:ext uri="{FF2B5EF4-FFF2-40B4-BE49-F238E27FC236}">
                <a16:creationId xmlns:a16="http://schemas.microsoft.com/office/drawing/2014/main" id="{DFF48361-5962-8ACC-DF3C-F8363499F6E1}"/>
              </a:ext>
            </a:extLst>
          </p:cNvPr>
          <p:cNvPicPr>
            <a:picLocks noChangeAspect="1"/>
          </p:cNvPicPr>
          <p:nvPr/>
        </p:nvPicPr>
        <p:blipFill>
          <a:blip r:embed="rId2"/>
          <a:stretch>
            <a:fillRect/>
          </a:stretch>
        </p:blipFill>
        <p:spPr>
          <a:xfrm>
            <a:off x="533400" y="1828800"/>
            <a:ext cx="7352381" cy="1666667"/>
          </a:xfrm>
          <a:prstGeom prst="rect">
            <a:avLst/>
          </a:prstGeom>
        </p:spPr>
      </p:pic>
    </p:spTree>
    <p:extLst>
      <p:ext uri="{BB962C8B-B14F-4D97-AF65-F5344CB8AC3E}">
        <p14:creationId xmlns:p14="http://schemas.microsoft.com/office/powerpoint/2010/main" val="395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1D9F-A466-4BEF-B986-04511F3D43AD}"/>
              </a:ext>
            </a:extLst>
          </p:cNvPr>
          <p:cNvSpPr>
            <a:spLocks noGrp="1"/>
          </p:cNvSpPr>
          <p:nvPr>
            <p:ph type="title"/>
          </p:nvPr>
        </p:nvSpPr>
        <p:spPr>
          <a:xfrm>
            <a:off x="457200" y="136525"/>
            <a:ext cx="8229600" cy="777875"/>
          </a:xfrm>
        </p:spPr>
        <p:txBody>
          <a:bodyPr>
            <a:normAutofit/>
          </a:bodyPr>
          <a:lstStyle/>
          <a:p>
            <a:pPr algn="ctr"/>
            <a:r>
              <a:rPr lang="en-US" sz="3200" dirty="0"/>
              <a:t>Asset Summary: Editing Assets</a:t>
            </a:r>
          </a:p>
        </p:txBody>
      </p:sp>
      <p:sp>
        <p:nvSpPr>
          <p:cNvPr id="3" name="Content Placeholder 2">
            <a:extLst>
              <a:ext uri="{FF2B5EF4-FFF2-40B4-BE49-F238E27FC236}">
                <a16:creationId xmlns:a16="http://schemas.microsoft.com/office/drawing/2014/main" id="{736D11DC-D30F-42CD-8AA5-ED62DD657030}"/>
              </a:ext>
            </a:extLst>
          </p:cNvPr>
          <p:cNvSpPr>
            <a:spLocks noGrp="1"/>
          </p:cNvSpPr>
          <p:nvPr>
            <p:ph idx="1"/>
          </p:nvPr>
        </p:nvSpPr>
        <p:spPr>
          <a:xfrm>
            <a:off x="457200" y="914400"/>
            <a:ext cx="7696200" cy="5410200"/>
          </a:xfrm>
        </p:spPr>
        <p:txBody>
          <a:bodyPr/>
          <a:lstStyle/>
          <a:p>
            <a:r>
              <a:rPr lang="en-US" sz="2400" dirty="0"/>
              <a:t>Select the edit button to view and update all the business assets in each Summary Line.</a:t>
            </a:r>
          </a:p>
          <a:p>
            <a:pPr lvl="1"/>
            <a:r>
              <a:rPr lang="en-US" sz="2000" dirty="0">
                <a:solidFill>
                  <a:schemeClr val="accent2">
                    <a:lumMod val="50000"/>
                  </a:schemeClr>
                </a:solidFill>
              </a:rPr>
              <a:t>Note:  If the asset is leased or rented, you must use Summary Code 22</a:t>
            </a:r>
          </a:p>
          <a:p>
            <a:pPr lvl="1"/>
            <a:endParaRPr lang="en-US" sz="2200" dirty="0"/>
          </a:p>
          <a:p>
            <a:pPr algn="ctr"/>
            <a:endParaRPr lang="en-US" dirty="0"/>
          </a:p>
        </p:txBody>
      </p:sp>
      <p:sp>
        <p:nvSpPr>
          <p:cNvPr id="4" name="Slide Number Placeholder 3">
            <a:extLst>
              <a:ext uri="{FF2B5EF4-FFF2-40B4-BE49-F238E27FC236}">
                <a16:creationId xmlns:a16="http://schemas.microsoft.com/office/drawing/2014/main" id="{F8F54D3F-F7D8-4CC2-8476-F684070AD87A}"/>
              </a:ext>
            </a:extLst>
          </p:cNvPr>
          <p:cNvSpPr>
            <a:spLocks noGrp="1"/>
          </p:cNvSpPr>
          <p:nvPr>
            <p:ph type="sldNum" sz="quarter" idx="12"/>
          </p:nvPr>
        </p:nvSpPr>
        <p:spPr/>
        <p:txBody>
          <a:bodyPr/>
          <a:lstStyle/>
          <a:p>
            <a:fld id="{968AABCF-D3EA-4AB6-B806-80FE926F798A}" type="slidenum">
              <a:rPr lang="en-US" smtClean="0"/>
              <a:pPr/>
              <a:t>19</a:t>
            </a:fld>
            <a:endParaRPr lang="en-US" dirty="0"/>
          </a:p>
        </p:txBody>
      </p:sp>
      <p:sp>
        <p:nvSpPr>
          <p:cNvPr id="6" name="TextBox 5">
            <a:extLst>
              <a:ext uri="{FF2B5EF4-FFF2-40B4-BE49-F238E27FC236}">
                <a16:creationId xmlns:a16="http://schemas.microsoft.com/office/drawing/2014/main" id="{E85C044D-6B2C-4DB8-9EE3-303D6ECA1FE5}"/>
              </a:ext>
            </a:extLst>
          </p:cNvPr>
          <p:cNvSpPr txBox="1"/>
          <p:nvPr/>
        </p:nvSpPr>
        <p:spPr>
          <a:xfrm>
            <a:off x="3009901" y="2438400"/>
            <a:ext cx="1104900" cy="261610"/>
          </a:xfrm>
          <a:prstGeom prst="rect">
            <a:avLst/>
          </a:prstGeom>
          <a:solidFill>
            <a:schemeClr val="bg1"/>
          </a:solidFill>
        </p:spPr>
        <p:txBody>
          <a:bodyPr wrap="square" rtlCol="0">
            <a:spAutoFit/>
          </a:bodyPr>
          <a:lstStyle/>
          <a:p>
            <a:pPr algn="ctr"/>
            <a:endParaRPr lang="en-US" sz="1100" b="1" dirty="0">
              <a:latin typeface="+mj-lt"/>
            </a:endParaRPr>
          </a:p>
        </p:txBody>
      </p:sp>
      <p:pic>
        <p:nvPicPr>
          <p:cNvPr id="12" name="Picture 11">
            <a:extLst>
              <a:ext uri="{FF2B5EF4-FFF2-40B4-BE49-F238E27FC236}">
                <a16:creationId xmlns:a16="http://schemas.microsoft.com/office/drawing/2014/main" id="{BEFEF6A9-910B-5639-6D50-B9282374815E}"/>
              </a:ext>
            </a:extLst>
          </p:cNvPr>
          <p:cNvPicPr>
            <a:picLocks noChangeAspect="1"/>
          </p:cNvPicPr>
          <p:nvPr/>
        </p:nvPicPr>
        <p:blipFill>
          <a:blip r:embed="rId2"/>
          <a:stretch>
            <a:fillRect/>
          </a:stretch>
        </p:blipFill>
        <p:spPr>
          <a:xfrm>
            <a:off x="1524000" y="2438400"/>
            <a:ext cx="5480742" cy="3948112"/>
          </a:xfrm>
          <a:prstGeom prst="rect">
            <a:avLst/>
          </a:prstGeom>
        </p:spPr>
      </p:pic>
    </p:spTree>
    <p:extLst>
      <p:ext uri="{BB962C8B-B14F-4D97-AF65-F5344CB8AC3E}">
        <p14:creationId xmlns:p14="http://schemas.microsoft.com/office/powerpoint/2010/main" val="3140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pPr algn="ctr"/>
            <a:r>
              <a:rPr lang="en-US" sz="4800" dirty="0"/>
              <a:t>TPP DR-405 ONLINE FILING</a:t>
            </a:r>
          </a:p>
        </p:txBody>
      </p:sp>
      <p:sp>
        <p:nvSpPr>
          <p:cNvPr id="3" name="Content Placeholder 2"/>
          <p:cNvSpPr>
            <a:spLocks noGrp="1"/>
          </p:cNvSpPr>
          <p:nvPr>
            <p:ph idx="1"/>
          </p:nvPr>
        </p:nvSpPr>
        <p:spPr/>
        <p:txBody>
          <a:bodyPr>
            <a:normAutofit fontScale="85000" lnSpcReduction="10000"/>
          </a:bodyPr>
          <a:lstStyle/>
          <a:p>
            <a:r>
              <a:rPr lang="en-US" dirty="0"/>
              <a:t>Each year, in January, a web access code letter will be mailed to the business owner with a unique 14-digit CONFIDENTIAL WEB-ACCESS Code. If you filed on-line in a prior year, your CONFIDENTIAL WEB-ACCESS Code remains the same.</a:t>
            </a:r>
          </a:p>
          <a:p>
            <a:pPr marL="0" indent="0">
              <a:buNone/>
            </a:pPr>
            <a:endParaRPr lang="en-US" dirty="0"/>
          </a:p>
          <a:p>
            <a:r>
              <a:rPr lang="en-US" dirty="0"/>
              <a:t>The CONFIDENTIAL WEB-ACCESS Code can only be provided to owner through US mail sent to the mailing address on file.</a:t>
            </a:r>
          </a:p>
          <a:p>
            <a:endParaRPr lang="en-US" dirty="0"/>
          </a:p>
          <a:p>
            <a:r>
              <a:rPr lang="en-US" dirty="0"/>
              <a:t>Business owners/Tax preparers must enter this code to access and update their business assets and contact information.   </a:t>
            </a:r>
          </a:p>
          <a:p>
            <a:pPr marL="0" indent="0">
              <a:buNone/>
            </a:pPr>
            <a:endParaRPr lang="en-US" dirty="0"/>
          </a:p>
          <a:p>
            <a:r>
              <a:rPr lang="en-US" dirty="0"/>
              <a:t>The On-Line website is also available to export your prior year’s asset list to an Excel spreadsheet, which can be edited and imported back to us in our format On-Line. </a:t>
            </a:r>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2</a:t>
            </a:fld>
            <a:endParaRPr lang="en-US" dirty="0"/>
          </a:p>
        </p:txBody>
      </p:sp>
    </p:spTree>
    <p:extLst>
      <p:ext uri="{BB962C8B-B14F-4D97-AF65-F5344CB8AC3E}">
        <p14:creationId xmlns:p14="http://schemas.microsoft.com/office/powerpoint/2010/main" val="40011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A4B73-314D-108A-1120-568AA62F89FF}"/>
              </a:ext>
            </a:extLst>
          </p:cNvPr>
          <p:cNvPicPr>
            <a:picLocks noChangeAspect="1"/>
          </p:cNvPicPr>
          <p:nvPr/>
        </p:nvPicPr>
        <p:blipFill rotWithShape="1">
          <a:blip r:embed="rId2"/>
          <a:srcRect l="507" t="22868" r="-507" b="-807"/>
          <a:stretch/>
        </p:blipFill>
        <p:spPr>
          <a:xfrm>
            <a:off x="435798" y="1937032"/>
            <a:ext cx="7248189" cy="3307670"/>
          </a:xfrm>
          <a:prstGeom prst="rect">
            <a:avLst/>
          </a:prstGeom>
        </p:spPr>
      </p:pic>
      <p:sp>
        <p:nvSpPr>
          <p:cNvPr id="2" name="Title 1"/>
          <p:cNvSpPr>
            <a:spLocks noGrp="1"/>
          </p:cNvSpPr>
          <p:nvPr>
            <p:ph type="title"/>
          </p:nvPr>
        </p:nvSpPr>
        <p:spPr>
          <a:xfrm>
            <a:off x="228600" y="507225"/>
            <a:ext cx="8305800" cy="1143000"/>
          </a:xfrm>
        </p:spPr>
        <p:txBody>
          <a:bodyPr>
            <a:noAutofit/>
          </a:bodyPr>
          <a:lstStyle/>
          <a:p>
            <a:r>
              <a:rPr lang="en-US" sz="2400" dirty="0"/>
              <a:t>Select the business asset by selecting the Edit button next to each asset or select the Add New Asset button at the bottom to add a new asset.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20</a:t>
            </a:fld>
            <a:endParaRPr lang="en-US" dirty="0"/>
          </a:p>
        </p:txBody>
      </p:sp>
      <p:sp>
        <p:nvSpPr>
          <p:cNvPr id="11" name="TextBox 10"/>
          <p:cNvSpPr txBox="1"/>
          <p:nvPr/>
        </p:nvSpPr>
        <p:spPr>
          <a:xfrm>
            <a:off x="7215922" y="2467862"/>
            <a:ext cx="1197216" cy="600164"/>
          </a:xfrm>
          <a:prstGeom prst="rect">
            <a:avLst/>
          </a:prstGeom>
          <a:noFill/>
        </p:spPr>
        <p:txBody>
          <a:bodyPr wrap="square" rtlCol="0">
            <a:spAutoFit/>
          </a:bodyPr>
          <a:lstStyle/>
          <a:p>
            <a:r>
              <a:rPr lang="en-US" sz="1100" b="1" dirty="0"/>
              <a:t>Edit existing asset </a:t>
            </a:r>
          </a:p>
          <a:p>
            <a:r>
              <a:rPr lang="en-US" sz="1100" b="1" dirty="0"/>
              <a:t>or Add new</a:t>
            </a:r>
          </a:p>
        </p:txBody>
      </p:sp>
      <p:sp>
        <p:nvSpPr>
          <p:cNvPr id="7" name="TextBox 6"/>
          <p:cNvSpPr txBox="1"/>
          <p:nvPr/>
        </p:nvSpPr>
        <p:spPr>
          <a:xfrm>
            <a:off x="292894" y="5520867"/>
            <a:ext cx="8177212" cy="707886"/>
          </a:xfrm>
          <a:prstGeom prst="rect">
            <a:avLst/>
          </a:prstGeom>
          <a:noFill/>
        </p:spPr>
        <p:txBody>
          <a:bodyPr wrap="square" rtlCol="0">
            <a:spAutoFit/>
          </a:bodyPr>
          <a:lstStyle/>
          <a:p>
            <a:r>
              <a:rPr lang="en-US" sz="2000" b="1" dirty="0"/>
              <a:t>Note:  View the next slide for guidance on entering the effective year and year acquired.</a:t>
            </a:r>
          </a:p>
        </p:txBody>
      </p:sp>
      <p:cxnSp>
        <p:nvCxnSpPr>
          <p:cNvPr id="10" name="Straight Arrow Connector 9">
            <a:extLst>
              <a:ext uri="{FF2B5EF4-FFF2-40B4-BE49-F238E27FC236}">
                <a16:creationId xmlns:a16="http://schemas.microsoft.com/office/drawing/2014/main" id="{11EF6B6B-3A5C-E701-28C0-A0E9B62AB783}"/>
              </a:ext>
            </a:extLst>
          </p:cNvPr>
          <p:cNvCxnSpPr>
            <a:cxnSpLocks/>
          </p:cNvCxnSpPr>
          <p:nvPr/>
        </p:nvCxnSpPr>
        <p:spPr>
          <a:xfrm flipH="1">
            <a:off x="7242808" y="3200400"/>
            <a:ext cx="5334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5D3E81-98B0-0255-A3CF-848EFA89D16D}"/>
              </a:ext>
            </a:extLst>
          </p:cNvPr>
          <p:cNvCxnSpPr>
            <a:cxnSpLocks/>
          </p:cNvCxnSpPr>
          <p:nvPr/>
        </p:nvCxnSpPr>
        <p:spPr>
          <a:xfrm flipH="1">
            <a:off x="1600200" y="3999226"/>
            <a:ext cx="4580315" cy="7592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488D-741B-411B-ABB9-7E4D1D50BFA8}"/>
              </a:ext>
            </a:extLst>
          </p:cNvPr>
          <p:cNvSpPr>
            <a:spLocks noGrp="1"/>
          </p:cNvSpPr>
          <p:nvPr>
            <p:ph type="title"/>
          </p:nvPr>
        </p:nvSpPr>
        <p:spPr/>
        <p:txBody>
          <a:bodyPr/>
          <a:lstStyle/>
          <a:p>
            <a:r>
              <a:rPr lang="en-US" dirty="0"/>
              <a:t>Year Acquired vs. Effective Year</a:t>
            </a:r>
          </a:p>
        </p:txBody>
      </p:sp>
      <p:sp>
        <p:nvSpPr>
          <p:cNvPr id="3" name="Content Placeholder 2">
            <a:extLst>
              <a:ext uri="{FF2B5EF4-FFF2-40B4-BE49-F238E27FC236}">
                <a16:creationId xmlns:a16="http://schemas.microsoft.com/office/drawing/2014/main" id="{D7A74EE2-947A-44A1-84DD-B9B0C8450226}"/>
              </a:ext>
            </a:extLst>
          </p:cNvPr>
          <p:cNvSpPr>
            <a:spLocks noGrp="1"/>
          </p:cNvSpPr>
          <p:nvPr>
            <p:ph idx="1"/>
          </p:nvPr>
        </p:nvSpPr>
        <p:spPr/>
        <p:txBody>
          <a:bodyPr/>
          <a:lstStyle/>
          <a:p>
            <a:r>
              <a:rPr lang="en-US" dirty="0"/>
              <a:t>The Year Acquired is the year that you purchased the asset for your business</a:t>
            </a:r>
          </a:p>
          <a:p>
            <a:r>
              <a:rPr lang="en-US" dirty="0"/>
              <a:t>The Effective Year is the year that the asset was made, constructed, or manufactured.  This determines the age of the asset.</a:t>
            </a:r>
          </a:p>
          <a:p>
            <a:pPr lvl="1"/>
            <a:r>
              <a:rPr lang="en-US" dirty="0"/>
              <a:t>We do not count the current year when calculating the age of the asset</a:t>
            </a:r>
          </a:p>
        </p:txBody>
      </p:sp>
      <p:sp>
        <p:nvSpPr>
          <p:cNvPr id="4" name="Slide Number Placeholder 3">
            <a:extLst>
              <a:ext uri="{FF2B5EF4-FFF2-40B4-BE49-F238E27FC236}">
                <a16:creationId xmlns:a16="http://schemas.microsoft.com/office/drawing/2014/main" id="{4199A890-0A28-4337-9700-EFC4E3883779}"/>
              </a:ext>
            </a:extLst>
          </p:cNvPr>
          <p:cNvSpPr>
            <a:spLocks noGrp="1"/>
          </p:cNvSpPr>
          <p:nvPr>
            <p:ph type="sldNum" sz="quarter" idx="12"/>
          </p:nvPr>
        </p:nvSpPr>
        <p:spPr/>
        <p:txBody>
          <a:bodyPr/>
          <a:lstStyle/>
          <a:p>
            <a:fld id="{968AABCF-D3EA-4AB6-B806-80FE926F798A}" type="slidenum">
              <a:rPr lang="en-US" smtClean="0"/>
              <a:pPr/>
              <a:t>21</a:t>
            </a:fld>
            <a:endParaRPr lang="en-US" dirty="0"/>
          </a:p>
        </p:txBody>
      </p:sp>
    </p:spTree>
    <p:extLst>
      <p:ext uri="{BB962C8B-B14F-4D97-AF65-F5344CB8AC3E}">
        <p14:creationId xmlns:p14="http://schemas.microsoft.com/office/powerpoint/2010/main" val="40951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27" y="405162"/>
            <a:ext cx="7778630" cy="914400"/>
          </a:xfrm>
        </p:spPr>
        <p:txBody>
          <a:bodyPr>
            <a:noAutofit/>
          </a:bodyPr>
          <a:lstStyle/>
          <a:p>
            <a:r>
              <a:rPr lang="en-US" sz="2800" dirty="0"/>
              <a:t>After editing each asset, select “Save Asset”. If an asset was removed, select “Remove Asset.”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22</a:t>
            </a:fld>
            <a:endParaRPr lang="en-US" dirty="0"/>
          </a:p>
        </p:txBody>
      </p:sp>
      <p:sp>
        <p:nvSpPr>
          <p:cNvPr id="3" name="TextBox 2"/>
          <p:cNvSpPr txBox="1"/>
          <p:nvPr/>
        </p:nvSpPr>
        <p:spPr>
          <a:xfrm>
            <a:off x="209550" y="5943600"/>
            <a:ext cx="6591300" cy="523220"/>
          </a:xfrm>
          <a:prstGeom prst="rect">
            <a:avLst/>
          </a:prstGeom>
          <a:noFill/>
        </p:spPr>
        <p:txBody>
          <a:bodyPr wrap="square" rtlCol="0">
            <a:spAutoFit/>
          </a:bodyPr>
          <a:lstStyle/>
          <a:p>
            <a:r>
              <a:rPr lang="en-US" sz="2800" dirty="0">
                <a:solidFill>
                  <a:schemeClr val="accent2">
                    <a:lumMod val="50000"/>
                  </a:schemeClr>
                </a:solidFill>
                <a:latin typeface="+mj-lt"/>
              </a:rPr>
              <a:t>If an asset is leased, click on yes</a:t>
            </a:r>
            <a:r>
              <a:rPr lang="en-US" dirty="0"/>
              <a:t>.</a:t>
            </a:r>
          </a:p>
        </p:txBody>
      </p:sp>
      <p:pic>
        <p:nvPicPr>
          <p:cNvPr id="7" name="Picture 6">
            <a:extLst>
              <a:ext uri="{FF2B5EF4-FFF2-40B4-BE49-F238E27FC236}">
                <a16:creationId xmlns:a16="http://schemas.microsoft.com/office/drawing/2014/main" id="{772946AC-D0E4-2102-0603-A62CBF93E44E}"/>
              </a:ext>
            </a:extLst>
          </p:cNvPr>
          <p:cNvPicPr>
            <a:picLocks noChangeAspect="1"/>
          </p:cNvPicPr>
          <p:nvPr/>
        </p:nvPicPr>
        <p:blipFill>
          <a:blip r:embed="rId2"/>
          <a:stretch>
            <a:fillRect/>
          </a:stretch>
        </p:blipFill>
        <p:spPr>
          <a:xfrm>
            <a:off x="461300" y="1447800"/>
            <a:ext cx="7572557" cy="3715624"/>
          </a:xfrm>
          <a:prstGeom prst="rect">
            <a:avLst/>
          </a:prstGeom>
        </p:spPr>
      </p:pic>
      <p:cxnSp>
        <p:nvCxnSpPr>
          <p:cNvPr id="6" name="Straight Arrow Connector 5"/>
          <p:cNvCxnSpPr>
            <a:cxnSpLocks/>
          </p:cNvCxnSpPr>
          <p:nvPr/>
        </p:nvCxnSpPr>
        <p:spPr>
          <a:xfrm flipH="1" flipV="1">
            <a:off x="3733800" y="4359086"/>
            <a:ext cx="410742" cy="1508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3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553200" cy="990600"/>
          </a:xfrm>
        </p:spPr>
        <p:txBody>
          <a:bodyPr>
            <a:normAutofit fontScale="90000"/>
          </a:bodyPr>
          <a:lstStyle/>
          <a:p>
            <a:r>
              <a:rPr lang="en-US" sz="2400" dirty="0"/>
              <a:t>Leased assets must be entered in Summary Code 22 – Equipment Owned but Rented Out.  You must enter a Hernando County address for </a:t>
            </a:r>
            <a:r>
              <a:rPr lang="en-US" sz="2400" b="1" dirty="0"/>
              <a:t>every leased asset</a:t>
            </a:r>
            <a:r>
              <a:rPr lang="en-US" sz="2400" dirty="0"/>
              <a:t>.  The address entered will determine the correct Taxing District and Levy Code.</a:t>
            </a:r>
            <a:r>
              <a:rPr lang="en-US" sz="1800" dirty="0"/>
              <a:t> </a:t>
            </a:r>
          </a:p>
        </p:txBody>
      </p:sp>
      <p:sp>
        <p:nvSpPr>
          <p:cNvPr id="3" name="Slide Number Placeholder 2"/>
          <p:cNvSpPr>
            <a:spLocks noGrp="1"/>
          </p:cNvSpPr>
          <p:nvPr>
            <p:ph type="sldNum" sz="quarter" idx="12"/>
          </p:nvPr>
        </p:nvSpPr>
        <p:spPr/>
        <p:txBody>
          <a:bodyPr/>
          <a:lstStyle/>
          <a:p>
            <a:fld id="{968AABCF-D3EA-4AB6-B806-80FE926F798A}" type="slidenum">
              <a:rPr lang="en-US" smtClean="0"/>
              <a:pPr/>
              <a:t>23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205414" cy="435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3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7048500" cy="838200"/>
          </a:xfrm>
        </p:spPr>
        <p:txBody>
          <a:bodyPr>
            <a:noAutofit/>
          </a:bodyPr>
          <a:lstStyle/>
          <a:p>
            <a:br>
              <a:rPr lang="en-US" sz="2400" dirty="0"/>
            </a:br>
            <a:br>
              <a:rPr lang="en-US" sz="2400" dirty="0"/>
            </a:br>
            <a:r>
              <a:rPr lang="en-US" sz="2400" dirty="0"/>
              <a:t>If you are leasing an asset from another company, enter  the lease company’s name and address at the bottom of the asset detail. </a:t>
            </a:r>
          </a:p>
        </p:txBody>
      </p:sp>
      <p:sp>
        <p:nvSpPr>
          <p:cNvPr id="3" name="Slide Number Placeholder 2"/>
          <p:cNvSpPr>
            <a:spLocks noGrp="1"/>
          </p:cNvSpPr>
          <p:nvPr>
            <p:ph type="sldNum" sz="quarter" idx="12"/>
          </p:nvPr>
        </p:nvSpPr>
        <p:spPr/>
        <p:txBody>
          <a:bodyPr/>
          <a:lstStyle/>
          <a:p>
            <a:fld id="{968AABCF-D3EA-4AB6-B806-80FE926F798A}" type="slidenum">
              <a:rPr lang="en-US" smtClean="0"/>
              <a:pPr/>
              <a:t>24</a:t>
            </a:fld>
            <a:endParaRPr lang="en-US" dirty="0"/>
          </a:p>
        </p:txBody>
      </p:sp>
      <p:cxnSp>
        <p:nvCxnSpPr>
          <p:cNvPr id="8" name="Straight Arrow Connector 7"/>
          <p:cNvCxnSpPr/>
          <p:nvPr/>
        </p:nvCxnSpPr>
        <p:spPr>
          <a:xfrm flipH="1">
            <a:off x="5486400" y="3621881"/>
            <a:ext cx="1219200" cy="933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20022" cy="433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24" y="627195"/>
            <a:ext cx="6667849" cy="990600"/>
          </a:xfrm>
        </p:spPr>
        <p:txBody>
          <a:bodyPr>
            <a:noAutofit/>
          </a:bodyPr>
          <a:lstStyle/>
          <a:p>
            <a:r>
              <a:rPr lang="en-US" sz="2400" dirty="0"/>
              <a:t>If not leased, to add a new asset simply click on Add New Asset</a:t>
            </a:r>
            <a:r>
              <a:rPr lang="en-US" sz="3200" dirty="0"/>
              <a:t>. </a:t>
            </a:r>
            <a:r>
              <a:rPr lang="en-US" sz="1800" dirty="0"/>
              <a:t>(The asset code defaults to the first in the drop-down list.)</a:t>
            </a:r>
            <a:endParaRPr lang="en-US" sz="1800" u="sng"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25</a:t>
            </a:fld>
            <a:endParaRPr lang="en-US" dirty="0"/>
          </a:p>
        </p:txBody>
      </p:sp>
      <p:cxnSp>
        <p:nvCxnSpPr>
          <p:cNvPr id="6" name="Straight Arrow Connector 5"/>
          <p:cNvCxnSpPr/>
          <p:nvPr/>
        </p:nvCxnSpPr>
        <p:spPr>
          <a:xfrm flipH="1">
            <a:off x="4572000" y="4267200"/>
            <a:ext cx="838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6850609-E515-419A-DCD6-3F46CACE849A}"/>
              </a:ext>
            </a:extLst>
          </p:cNvPr>
          <p:cNvPicPr>
            <a:picLocks noChangeAspect="1"/>
          </p:cNvPicPr>
          <p:nvPr/>
        </p:nvPicPr>
        <p:blipFill>
          <a:blip r:embed="rId2"/>
          <a:stretch>
            <a:fillRect/>
          </a:stretch>
        </p:blipFill>
        <p:spPr>
          <a:xfrm>
            <a:off x="457200" y="1734273"/>
            <a:ext cx="7719481" cy="3389454"/>
          </a:xfrm>
          <a:prstGeom prst="rect">
            <a:avLst/>
          </a:prstGeom>
        </p:spPr>
      </p:pic>
      <p:pic>
        <p:nvPicPr>
          <p:cNvPr id="9" name="Picture 8">
            <a:extLst>
              <a:ext uri="{FF2B5EF4-FFF2-40B4-BE49-F238E27FC236}">
                <a16:creationId xmlns:a16="http://schemas.microsoft.com/office/drawing/2014/main" id="{F491A493-47CA-B670-A766-678F2500EA96}"/>
              </a:ext>
            </a:extLst>
          </p:cNvPr>
          <p:cNvPicPr>
            <a:picLocks noChangeAspect="1"/>
          </p:cNvPicPr>
          <p:nvPr/>
        </p:nvPicPr>
        <p:blipFill>
          <a:blip r:embed="rId3"/>
          <a:stretch>
            <a:fillRect/>
          </a:stretch>
        </p:blipFill>
        <p:spPr>
          <a:xfrm>
            <a:off x="6629400" y="5517907"/>
            <a:ext cx="1361905" cy="295238"/>
          </a:xfrm>
          <a:prstGeom prst="rect">
            <a:avLst/>
          </a:prstGeom>
        </p:spPr>
      </p:pic>
      <p:sp>
        <p:nvSpPr>
          <p:cNvPr id="10" name="TextBox 9">
            <a:extLst>
              <a:ext uri="{FF2B5EF4-FFF2-40B4-BE49-F238E27FC236}">
                <a16:creationId xmlns:a16="http://schemas.microsoft.com/office/drawing/2014/main" id="{FF10DC9F-7F4F-7A4C-C02A-BE92D9ECB714}"/>
              </a:ext>
            </a:extLst>
          </p:cNvPr>
          <p:cNvSpPr txBox="1"/>
          <p:nvPr/>
        </p:nvSpPr>
        <p:spPr>
          <a:xfrm>
            <a:off x="76200" y="5443813"/>
            <a:ext cx="6481482" cy="369332"/>
          </a:xfrm>
          <a:prstGeom prst="rect">
            <a:avLst/>
          </a:prstGeom>
          <a:noFill/>
        </p:spPr>
        <p:txBody>
          <a:bodyPr wrap="square" rtlCol="0">
            <a:spAutoFit/>
          </a:bodyPr>
          <a:lstStyle/>
          <a:p>
            <a:r>
              <a:rPr lang="en-US" dirty="0"/>
              <a:t>Click ‘Back to Summary’ to return to Asset Summary List. </a:t>
            </a:r>
          </a:p>
        </p:txBody>
      </p:sp>
    </p:spTree>
    <p:extLst>
      <p:ext uri="{BB962C8B-B14F-4D97-AF65-F5344CB8AC3E}">
        <p14:creationId xmlns:p14="http://schemas.microsoft.com/office/powerpoint/2010/main" val="13720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Autofit/>
          </a:bodyPr>
          <a:lstStyle/>
          <a:p>
            <a:r>
              <a:rPr lang="en-US" sz="2400" dirty="0"/>
              <a:t>When the DR-405 is ready to be filed, review the </a:t>
            </a:r>
            <a:br>
              <a:rPr lang="en-US" sz="2400" dirty="0"/>
            </a:br>
            <a:r>
              <a:rPr lang="en-US" sz="2400" dirty="0"/>
              <a:t>Asset Summary before selecting “Submit DR405.”</a:t>
            </a:r>
          </a:p>
        </p:txBody>
      </p:sp>
      <p:sp>
        <p:nvSpPr>
          <p:cNvPr id="4" name="Slide Number Placeholder 3"/>
          <p:cNvSpPr>
            <a:spLocks noGrp="1"/>
          </p:cNvSpPr>
          <p:nvPr>
            <p:ph type="sldNum" sz="quarter" idx="12"/>
          </p:nvPr>
        </p:nvSpPr>
        <p:spPr/>
        <p:txBody>
          <a:bodyPr/>
          <a:lstStyle/>
          <a:p>
            <a:fld id="{968AABCF-D3EA-4AB6-B806-80FE926F798A}" type="slidenum">
              <a:rPr lang="en-US" smtClean="0"/>
              <a:pPr/>
              <a:t>26</a:t>
            </a:fld>
            <a:endParaRPr lang="en-US" dirty="0"/>
          </a:p>
        </p:txBody>
      </p:sp>
      <p:pic>
        <p:nvPicPr>
          <p:cNvPr id="6" name="Picture 5">
            <a:extLst>
              <a:ext uri="{FF2B5EF4-FFF2-40B4-BE49-F238E27FC236}">
                <a16:creationId xmlns:a16="http://schemas.microsoft.com/office/drawing/2014/main" id="{AEBBB8A5-3807-4025-A954-3FE9015EAE88}"/>
              </a:ext>
            </a:extLst>
          </p:cNvPr>
          <p:cNvPicPr>
            <a:picLocks noChangeAspect="1"/>
          </p:cNvPicPr>
          <p:nvPr/>
        </p:nvPicPr>
        <p:blipFill>
          <a:blip r:embed="rId2"/>
          <a:stretch>
            <a:fillRect/>
          </a:stretch>
        </p:blipFill>
        <p:spPr>
          <a:xfrm>
            <a:off x="1462724" y="1644954"/>
            <a:ext cx="6294752" cy="4907241"/>
          </a:xfrm>
          <a:prstGeom prst="rect">
            <a:avLst/>
          </a:prstGeom>
        </p:spPr>
      </p:pic>
      <p:sp>
        <p:nvSpPr>
          <p:cNvPr id="3" name="TextBox 2"/>
          <p:cNvSpPr txBox="1"/>
          <p:nvPr/>
        </p:nvSpPr>
        <p:spPr>
          <a:xfrm>
            <a:off x="3154838" y="1905000"/>
            <a:ext cx="3124200" cy="400110"/>
          </a:xfrm>
          <a:prstGeom prst="rect">
            <a:avLst/>
          </a:prstGeom>
          <a:solidFill>
            <a:srgbClr val="FFFF00"/>
          </a:solid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Your DR-405 will become “LATE” after 4/1/2024.</a:t>
            </a:r>
          </a:p>
          <a:p>
            <a:pPr algn="ctr"/>
            <a:r>
              <a:rPr lang="en-US" sz="1000" b="1" dirty="0">
                <a:latin typeface="Times New Roman" panose="02020603050405020304" pitchFamily="18" charset="0"/>
                <a:cs typeface="Times New Roman" panose="02020603050405020304" pitchFamily="18" charset="0"/>
              </a:rPr>
              <a:t>  The last day to request an extension is 4/1/2024</a:t>
            </a:r>
            <a:r>
              <a:rPr lang="en-US" sz="1000" dirty="0">
                <a:latin typeface="Times New Roman" panose="02020603050405020304" pitchFamily="18" charset="0"/>
                <a:cs typeface="Times New Roman" panose="02020603050405020304" pitchFamily="18" charset="0"/>
              </a:rPr>
              <a:t>.</a:t>
            </a:r>
          </a:p>
        </p:txBody>
      </p:sp>
      <p:cxnSp>
        <p:nvCxnSpPr>
          <p:cNvPr id="7" name="Straight Arrow Connector 6">
            <a:extLst>
              <a:ext uri="{FF2B5EF4-FFF2-40B4-BE49-F238E27FC236}">
                <a16:creationId xmlns:a16="http://schemas.microsoft.com/office/drawing/2014/main" id="{2DDE421D-05BC-B785-BC73-F0C9182EFA96}"/>
              </a:ext>
            </a:extLst>
          </p:cNvPr>
          <p:cNvCxnSpPr/>
          <p:nvPr/>
        </p:nvCxnSpPr>
        <p:spPr>
          <a:xfrm flipV="1">
            <a:off x="609600" y="5943600"/>
            <a:ext cx="10668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41E498-AF01-7466-41D5-4CD8A3EA9532}"/>
              </a:ext>
            </a:extLst>
          </p:cNvPr>
          <p:cNvSpPr txBox="1"/>
          <p:nvPr/>
        </p:nvSpPr>
        <p:spPr>
          <a:xfrm>
            <a:off x="152400" y="4267630"/>
            <a:ext cx="1310324" cy="1631216"/>
          </a:xfrm>
          <a:prstGeom prst="rect">
            <a:avLst/>
          </a:prstGeom>
          <a:noFill/>
        </p:spPr>
        <p:txBody>
          <a:bodyPr wrap="square" rtlCol="0">
            <a:spAutoFit/>
          </a:bodyPr>
          <a:lstStyle/>
          <a:p>
            <a:r>
              <a:rPr lang="en-US" sz="1000" dirty="0"/>
              <a:t>Note: If the submit button does not appear click on </a:t>
            </a:r>
            <a:br>
              <a:rPr lang="en-US" sz="1000" dirty="0"/>
            </a:br>
            <a:r>
              <a:rPr lang="en-US" sz="1000" dirty="0"/>
              <a:t>“Edit” for any asset and then “Back to Summary” (Even if you aren’t editing, it will only appear if you click on something.)</a:t>
            </a:r>
          </a:p>
        </p:txBody>
      </p:sp>
    </p:spTree>
    <p:extLst>
      <p:ext uri="{BB962C8B-B14F-4D97-AF65-F5344CB8AC3E}">
        <p14:creationId xmlns:p14="http://schemas.microsoft.com/office/powerpoint/2010/main" val="41998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50E6-EABE-46CF-8013-4F00A3D818B4}"/>
              </a:ext>
            </a:extLst>
          </p:cNvPr>
          <p:cNvSpPr>
            <a:spLocks noGrp="1"/>
          </p:cNvSpPr>
          <p:nvPr>
            <p:ph type="title"/>
          </p:nvPr>
        </p:nvSpPr>
        <p:spPr>
          <a:xfrm>
            <a:off x="287655" y="457200"/>
            <a:ext cx="8153400" cy="2286000"/>
          </a:xfrm>
        </p:spPr>
        <p:txBody>
          <a:bodyPr>
            <a:noAutofit/>
          </a:bodyPr>
          <a:lstStyle/>
          <a:p>
            <a:r>
              <a:rPr lang="en-US" sz="2000" dirty="0"/>
              <a:t>Add special notes to advise us of any changes. Once you have reviewed your DR-405 asset detail and there are no additional changes, you are ready to file the return with our office.</a:t>
            </a:r>
            <a:br>
              <a:rPr lang="en-US" sz="2000" dirty="0"/>
            </a:br>
            <a:br>
              <a:rPr lang="en-US" sz="2000" dirty="0"/>
            </a:br>
            <a:r>
              <a:rPr lang="en-US" sz="2800" b="1" dirty="0">
                <a:solidFill>
                  <a:srgbClr val="FF0000"/>
                </a:solidFill>
              </a:rPr>
              <a:t>Once you have submitted your DR-405, you will not be able to make changes to your online filing for this year!</a:t>
            </a:r>
            <a:br>
              <a:rPr lang="en-US" sz="2000" dirty="0"/>
            </a:br>
            <a:endParaRPr lang="en-US" sz="2000" dirty="0"/>
          </a:p>
        </p:txBody>
      </p:sp>
      <p:pic>
        <p:nvPicPr>
          <p:cNvPr id="8" name="Content Placeholder 7">
            <a:extLst>
              <a:ext uri="{FF2B5EF4-FFF2-40B4-BE49-F238E27FC236}">
                <a16:creationId xmlns:a16="http://schemas.microsoft.com/office/drawing/2014/main" id="{92A4B409-7775-C1BF-84AB-ADAB265027F6}"/>
              </a:ext>
            </a:extLst>
          </p:cNvPr>
          <p:cNvPicPr>
            <a:picLocks noGrp="1" noChangeAspect="1"/>
          </p:cNvPicPr>
          <p:nvPr>
            <p:ph idx="1"/>
          </p:nvPr>
        </p:nvPicPr>
        <p:blipFill>
          <a:blip r:embed="rId2"/>
          <a:stretch>
            <a:fillRect/>
          </a:stretch>
        </p:blipFill>
        <p:spPr>
          <a:xfrm>
            <a:off x="1524001" y="2462620"/>
            <a:ext cx="5334000" cy="4155151"/>
          </a:xfrm>
        </p:spPr>
      </p:pic>
      <p:sp>
        <p:nvSpPr>
          <p:cNvPr id="4" name="Slide Number Placeholder 3">
            <a:extLst>
              <a:ext uri="{FF2B5EF4-FFF2-40B4-BE49-F238E27FC236}">
                <a16:creationId xmlns:a16="http://schemas.microsoft.com/office/drawing/2014/main" id="{A5E11503-2ED5-4670-B144-6566FE39DA3A}"/>
              </a:ext>
            </a:extLst>
          </p:cNvPr>
          <p:cNvSpPr>
            <a:spLocks noGrp="1"/>
          </p:cNvSpPr>
          <p:nvPr>
            <p:ph type="sldNum" sz="quarter" idx="12"/>
          </p:nvPr>
        </p:nvSpPr>
        <p:spPr/>
        <p:txBody>
          <a:bodyPr/>
          <a:lstStyle/>
          <a:p>
            <a:fld id="{968AABCF-D3EA-4AB6-B806-80FE926F798A}" type="slidenum">
              <a:rPr lang="en-US" smtClean="0"/>
              <a:pPr/>
              <a:t>27</a:t>
            </a:fld>
            <a:endParaRPr lang="en-US" dirty="0"/>
          </a:p>
        </p:txBody>
      </p:sp>
    </p:spTree>
    <p:extLst>
      <p:ext uri="{BB962C8B-B14F-4D97-AF65-F5344CB8AC3E}">
        <p14:creationId xmlns:p14="http://schemas.microsoft.com/office/powerpoint/2010/main" val="14634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4116"/>
            <a:ext cx="8001000" cy="914400"/>
          </a:xfrm>
        </p:spPr>
        <p:txBody>
          <a:bodyPr>
            <a:noAutofit/>
          </a:bodyPr>
          <a:lstStyle/>
          <a:p>
            <a:r>
              <a:rPr lang="en-US" sz="2400" dirty="0"/>
              <a:t>To view the DR-405 PDF you may need to refresh your web page.</a:t>
            </a:r>
            <a:br>
              <a:rPr lang="en-US" sz="2400" dirty="0"/>
            </a:br>
            <a:r>
              <a:rPr lang="en-US" sz="2400" dirty="0"/>
              <a:t>A pdf of the submitted DR-405 will display on your screen to save and/or print. After submission button is clicked, you are done </a:t>
            </a:r>
            <a:r>
              <a:rPr lang="en-US" sz="2400" dirty="0">
                <a:sym typeface="Wingdings" panose="05000000000000000000" pitchFamily="2" charset="2"/>
              </a:rPr>
              <a:t></a:t>
            </a:r>
            <a:endParaRPr lang="en-US" sz="2400"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28</a:t>
            </a:fld>
            <a:endParaRPr lang="en-US" dirty="0"/>
          </a:p>
        </p:txBody>
      </p:sp>
      <p:pic>
        <p:nvPicPr>
          <p:cNvPr id="7" name="Picture 6">
            <a:extLst>
              <a:ext uri="{FF2B5EF4-FFF2-40B4-BE49-F238E27FC236}">
                <a16:creationId xmlns:a16="http://schemas.microsoft.com/office/drawing/2014/main" id="{280852C3-6950-4221-825E-E9A15E8EBC28}"/>
              </a:ext>
            </a:extLst>
          </p:cNvPr>
          <p:cNvPicPr>
            <a:picLocks noChangeAspect="1"/>
          </p:cNvPicPr>
          <p:nvPr/>
        </p:nvPicPr>
        <p:blipFill rotWithShape="1">
          <a:blip r:embed="rId2"/>
          <a:srcRect l="-704" t="13933" r="704" b="6506"/>
          <a:stretch/>
        </p:blipFill>
        <p:spPr>
          <a:xfrm>
            <a:off x="1828800" y="2362200"/>
            <a:ext cx="5410200" cy="4351367"/>
          </a:xfrm>
          <a:prstGeom prst="rect">
            <a:avLst/>
          </a:prstGeom>
        </p:spPr>
      </p:pic>
    </p:spTree>
    <p:extLst>
      <p:ext uri="{BB962C8B-B14F-4D97-AF65-F5344CB8AC3E}">
        <p14:creationId xmlns:p14="http://schemas.microsoft.com/office/powerpoint/2010/main" val="139778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19DB-6A29-48BA-8F2F-566D32156814}"/>
              </a:ext>
            </a:extLst>
          </p:cNvPr>
          <p:cNvSpPr>
            <a:spLocks noGrp="1"/>
          </p:cNvSpPr>
          <p:nvPr>
            <p:ph type="title"/>
          </p:nvPr>
        </p:nvSpPr>
        <p:spPr>
          <a:xfrm>
            <a:off x="457200" y="136525"/>
            <a:ext cx="8229600" cy="1082675"/>
          </a:xfrm>
        </p:spPr>
        <p:txBody>
          <a:bodyPr>
            <a:normAutofit/>
          </a:bodyPr>
          <a:lstStyle/>
          <a:p>
            <a:r>
              <a:rPr lang="en-US" dirty="0"/>
              <a:t>EXCEL UPLOAD (if needed)</a:t>
            </a:r>
          </a:p>
        </p:txBody>
      </p:sp>
      <p:sp>
        <p:nvSpPr>
          <p:cNvPr id="3" name="Content Placeholder 2">
            <a:extLst>
              <a:ext uri="{FF2B5EF4-FFF2-40B4-BE49-F238E27FC236}">
                <a16:creationId xmlns:a16="http://schemas.microsoft.com/office/drawing/2014/main" id="{8C5668E5-B6E9-44CB-BEAB-BCB46BB0D4F2}"/>
              </a:ext>
            </a:extLst>
          </p:cNvPr>
          <p:cNvSpPr>
            <a:spLocks noGrp="1"/>
          </p:cNvSpPr>
          <p:nvPr>
            <p:ph idx="1"/>
          </p:nvPr>
        </p:nvSpPr>
        <p:spPr>
          <a:xfrm>
            <a:off x="363855" y="1219200"/>
            <a:ext cx="8077200" cy="2895600"/>
          </a:xfrm>
        </p:spPr>
        <p:txBody>
          <a:bodyPr>
            <a:normAutofit fontScale="92500" lnSpcReduction="10000"/>
          </a:bodyPr>
          <a:lstStyle/>
          <a:p>
            <a:r>
              <a:rPr lang="en-US" dirty="0"/>
              <a:t>On the Asset Summary section, you can request an excel file and/or upload an excel file.</a:t>
            </a:r>
          </a:p>
          <a:p>
            <a:r>
              <a:rPr lang="en-US" dirty="0"/>
              <a:t>A new business cannot request an excel file since they do not have a prior year’s filing.  </a:t>
            </a:r>
          </a:p>
          <a:p>
            <a:r>
              <a:rPr lang="en-US" dirty="0"/>
              <a:t>However, if you would like to use our formatted office spreadsheet, select request an excel file and you will be sent an email with a blank spreadsheet.</a:t>
            </a:r>
          </a:p>
          <a:p>
            <a:r>
              <a:rPr lang="en-US" dirty="0"/>
              <a:t>If you are reporting leased assets, you must put the correct address/location for each asset listed.</a:t>
            </a:r>
          </a:p>
          <a:p>
            <a:endParaRPr lang="en-US" dirty="0"/>
          </a:p>
        </p:txBody>
      </p:sp>
      <p:sp>
        <p:nvSpPr>
          <p:cNvPr id="4" name="Slide Number Placeholder 3">
            <a:extLst>
              <a:ext uri="{FF2B5EF4-FFF2-40B4-BE49-F238E27FC236}">
                <a16:creationId xmlns:a16="http://schemas.microsoft.com/office/drawing/2014/main" id="{12A42885-F261-42A4-998C-C4BD41EDB565}"/>
              </a:ext>
            </a:extLst>
          </p:cNvPr>
          <p:cNvSpPr>
            <a:spLocks noGrp="1"/>
          </p:cNvSpPr>
          <p:nvPr>
            <p:ph type="sldNum" sz="quarter" idx="12"/>
          </p:nvPr>
        </p:nvSpPr>
        <p:spPr/>
        <p:txBody>
          <a:bodyPr/>
          <a:lstStyle/>
          <a:p>
            <a:fld id="{968AABCF-D3EA-4AB6-B806-80FE926F798A}" type="slidenum">
              <a:rPr lang="en-US" smtClean="0"/>
              <a:pPr/>
              <a:t>29</a:t>
            </a:fld>
            <a:endParaRPr lang="en-US" dirty="0"/>
          </a:p>
        </p:txBody>
      </p:sp>
      <p:pic>
        <p:nvPicPr>
          <p:cNvPr id="7" name="Picture 6">
            <a:extLst>
              <a:ext uri="{FF2B5EF4-FFF2-40B4-BE49-F238E27FC236}">
                <a16:creationId xmlns:a16="http://schemas.microsoft.com/office/drawing/2014/main" id="{E8B25B6A-9AE3-4245-846D-073EF7AA2A30}"/>
              </a:ext>
            </a:extLst>
          </p:cNvPr>
          <p:cNvPicPr>
            <a:picLocks noChangeAspect="1"/>
          </p:cNvPicPr>
          <p:nvPr/>
        </p:nvPicPr>
        <p:blipFill>
          <a:blip r:embed="rId2"/>
          <a:stretch>
            <a:fillRect/>
          </a:stretch>
        </p:blipFill>
        <p:spPr>
          <a:xfrm>
            <a:off x="962486" y="4724400"/>
            <a:ext cx="7371428" cy="1733333"/>
          </a:xfrm>
          <a:prstGeom prst="rect">
            <a:avLst/>
          </a:prstGeom>
        </p:spPr>
      </p:pic>
    </p:spTree>
    <p:extLst>
      <p:ext uri="{BB962C8B-B14F-4D97-AF65-F5344CB8AC3E}">
        <p14:creationId xmlns:p14="http://schemas.microsoft.com/office/powerpoint/2010/main" val="22131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60AC-156F-4500-84C7-938F940AD30F}"/>
              </a:ext>
            </a:extLst>
          </p:cNvPr>
          <p:cNvSpPr>
            <a:spLocks noGrp="1"/>
          </p:cNvSpPr>
          <p:nvPr>
            <p:ph type="title"/>
          </p:nvPr>
        </p:nvSpPr>
        <p:spPr>
          <a:xfrm>
            <a:off x="76200" y="1752600"/>
            <a:ext cx="8229600" cy="286512"/>
          </a:xfrm>
        </p:spPr>
        <p:txBody>
          <a:bodyPr>
            <a:noAutofit/>
          </a:bodyPr>
          <a:lstStyle/>
          <a:p>
            <a:pPr algn="ctr"/>
            <a:r>
              <a:rPr lang="en-US" sz="4400" dirty="0"/>
              <a:t>SAMPLE WEB-ACCESS CODE LETTER</a:t>
            </a:r>
          </a:p>
        </p:txBody>
      </p:sp>
      <p:sp>
        <p:nvSpPr>
          <p:cNvPr id="4" name="Slide Number Placeholder 3">
            <a:extLst>
              <a:ext uri="{FF2B5EF4-FFF2-40B4-BE49-F238E27FC236}">
                <a16:creationId xmlns:a16="http://schemas.microsoft.com/office/drawing/2014/main" id="{2C4D4FEF-56D3-47CB-A4D5-78A770F8CAEE}"/>
              </a:ext>
            </a:extLst>
          </p:cNvPr>
          <p:cNvSpPr>
            <a:spLocks noGrp="1"/>
          </p:cNvSpPr>
          <p:nvPr>
            <p:ph type="sldNum" sz="quarter" idx="12"/>
          </p:nvPr>
        </p:nvSpPr>
        <p:spPr/>
        <p:txBody>
          <a:bodyPr/>
          <a:lstStyle/>
          <a:p>
            <a:fld id="{968AABCF-D3EA-4AB6-B806-80FE926F798A}" type="slidenum">
              <a:rPr lang="en-US" smtClean="0"/>
              <a:pPr/>
              <a:t>3</a:t>
            </a:fld>
            <a:endParaRPr lang="en-US" dirty="0"/>
          </a:p>
        </p:txBody>
      </p:sp>
      <p:pic>
        <p:nvPicPr>
          <p:cNvPr id="3" name="Picture 2">
            <a:extLst>
              <a:ext uri="{FF2B5EF4-FFF2-40B4-BE49-F238E27FC236}">
                <a16:creationId xmlns:a16="http://schemas.microsoft.com/office/drawing/2014/main" id="{194AC91B-07F6-4866-8B45-12A1E277986B}"/>
              </a:ext>
            </a:extLst>
          </p:cNvPr>
          <p:cNvPicPr>
            <a:picLocks noChangeAspect="1"/>
          </p:cNvPicPr>
          <p:nvPr/>
        </p:nvPicPr>
        <p:blipFill rotWithShape="1">
          <a:blip r:embed="rId2"/>
          <a:srcRect t="25035" b="12456"/>
          <a:stretch/>
        </p:blipFill>
        <p:spPr bwMode="auto">
          <a:xfrm>
            <a:off x="1576705" y="2362200"/>
            <a:ext cx="5228590" cy="3543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86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05800" cy="1447800"/>
          </a:xfrm>
        </p:spPr>
        <p:txBody>
          <a:bodyPr>
            <a:noAutofit/>
          </a:bodyPr>
          <a:lstStyle/>
          <a:p>
            <a:r>
              <a:rPr lang="en-US" sz="2800" dirty="0"/>
              <a:t>The Excel file will be emailed to you as an attachment.  </a:t>
            </a:r>
            <a:br>
              <a:rPr lang="en-US" sz="2800" dirty="0"/>
            </a:br>
            <a:r>
              <a:rPr lang="en-US" sz="2800" dirty="0"/>
              <a:t>If no online edits have been made, you will receive last year’s asset list.</a:t>
            </a:r>
          </a:p>
        </p:txBody>
      </p:sp>
      <p:sp>
        <p:nvSpPr>
          <p:cNvPr id="4" name="Slide Number Placeholder 3"/>
          <p:cNvSpPr>
            <a:spLocks noGrp="1"/>
          </p:cNvSpPr>
          <p:nvPr>
            <p:ph type="sldNum" sz="quarter" idx="12"/>
          </p:nvPr>
        </p:nvSpPr>
        <p:spPr/>
        <p:txBody>
          <a:bodyPr/>
          <a:lstStyle/>
          <a:p>
            <a:fld id="{968AABCF-D3EA-4AB6-B806-80FE926F798A}" type="slidenum">
              <a:rPr lang="en-US" smtClean="0"/>
              <a:pPr/>
              <a:t>30</a:t>
            </a:fld>
            <a:endParaRPr lang="en-US" dirty="0"/>
          </a:p>
        </p:txBody>
      </p:sp>
      <p:pic>
        <p:nvPicPr>
          <p:cNvPr id="7" name="Picture 6">
            <a:extLst>
              <a:ext uri="{FF2B5EF4-FFF2-40B4-BE49-F238E27FC236}">
                <a16:creationId xmlns:a16="http://schemas.microsoft.com/office/drawing/2014/main" id="{B0EB3CAA-67D8-36FF-B8D3-56BD3350A3AF}"/>
              </a:ext>
            </a:extLst>
          </p:cNvPr>
          <p:cNvPicPr>
            <a:picLocks noChangeAspect="1"/>
          </p:cNvPicPr>
          <p:nvPr/>
        </p:nvPicPr>
        <p:blipFill>
          <a:blip r:embed="rId2"/>
          <a:stretch>
            <a:fillRect/>
          </a:stretch>
        </p:blipFill>
        <p:spPr>
          <a:xfrm>
            <a:off x="685800" y="2462521"/>
            <a:ext cx="7081286" cy="2566680"/>
          </a:xfrm>
          <a:prstGeom prst="rect">
            <a:avLst/>
          </a:prstGeom>
        </p:spPr>
      </p:pic>
    </p:spTree>
    <p:extLst>
      <p:ext uri="{BB962C8B-B14F-4D97-AF65-F5344CB8AC3E}">
        <p14:creationId xmlns:p14="http://schemas.microsoft.com/office/powerpoint/2010/main" val="20733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E5B4-7184-49EB-8D4A-BDBB0AFACFE8}"/>
              </a:ext>
            </a:extLst>
          </p:cNvPr>
          <p:cNvSpPr>
            <a:spLocks noGrp="1"/>
          </p:cNvSpPr>
          <p:nvPr>
            <p:ph type="title"/>
          </p:nvPr>
        </p:nvSpPr>
        <p:spPr>
          <a:xfrm>
            <a:off x="457200" y="914400"/>
            <a:ext cx="8229600" cy="1981200"/>
          </a:xfrm>
        </p:spPr>
        <p:txBody>
          <a:bodyPr>
            <a:normAutofit fontScale="90000"/>
          </a:bodyPr>
          <a:lstStyle/>
          <a:p>
            <a:r>
              <a:rPr lang="en-US" sz="4400" dirty="0"/>
              <a:t>Once you receive the excel file, save it to your personal computer.  </a:t>
            </a:r>
            <a:br>
              <a:rPr lang="en-US" sz="4400" dirty="0"/>
            </a:br>
            <a:r>
              <a:rPr lang="en-US" sz="4400" b="1" u="sng" dirty="0">
                <a:solidFill>
                  <a:srgbClr val="FF0000"/>
                </a:solidFill>
              </a:rPr>
              <a:t>DO NOT change the formatting. </a:t>
            </a:r>
            <a:endParaRPr lang="en-US" sz="4400" dirty="0"/>
          </a:p>
        </p:txBody>
      </p:sp>
      <p:sp>
        <p:nvSpPr>
          <p:cNvPr id="3" name="Content Placeholder 2">
            <a:extLst>
              <a:ext uri="{FF2B5EF4-FFF2-40B4-BE49-F238E27FC236}">
                <a16:creationId xmlns:a16="http://schemas.microsoft.com/office/drawing/2014/main" id="{E1D82E3B-E24C-4605-AC2A-6870DD52C5CE}"/>
              </a:ext>
            </a:extLst>
          </p:cNvPr>
          <p:cNvSpPr>
            <a:spLocks noGrp="1"/>
          </p:cNvSpPr>
          <p:nvPr>
            <p:ph idx="1"/>
          </p:nvPr>
        </p:nvSpPr>
        <p:spPr>
          <a:xfrm>
            <a:off x="457200" y="3429000"/>
            <a:ext cx="8229600" cy="2895600"/>
          </a:xfrm>
        </p:spPr>
        <p:txBody>
          <a:bodyPr/>
          <a:lstStyle/>
          <a:p>
            <a:pPr marL="0" indent="0">
              <a:buNone/>
            </a:pPr>
            <a:r>
              <a:rPr lang="en-US" dirty="0"/>
              <a:t>Once you have made changes and saved the file select “Upload Excel File”</a:t>
            </a:r>
          </a:p>
          <a:p>
            <a:pPr marL="0" indent="0">
              <a:buNone/>
            </a:pPr>
            <a:endParaRPr lang="en-US" dirty="0"/>
          </a:p>
        </p:txBody>
      </p:sp>
      <p:sp>
        <p:nvSpPr>
          <p:cNvPr id="4" name="Slide Number Placeholder 3">
            <a:extLst>
              <a:ext uri="{FF2B5EF4-FFF2-40B4-BE49-F238E27FC236}">
                <a16:creationId xmlns:a16="http://schemas.microsoft.com/office/drawing/2014/main" id="{75D1848E-DF0E-45B6-8D14-DF8A4338C66B}"/>
              </a:ext>
            </a:extLst>
          </p:cNvPr>
          <p:cNvSpPr>
            <a:spLocks noGrp="1"/>
          </p:cNvSpPr>
          <p:nvPr>
            <p:ph type="sldNum" sz="quarter" idx="12"/>
          </p:nvPr>
        </p:nvSpPr>
        <p:spPr/>
        <p:txBody>
          <a:bodyPr/>
          <a:lstStyle/>
          <a:p>
            <a:fld id="{968AABCF-D3EA-4AB6-B806-80FE926F798A}" type="slidenum">
              <a:rPr lang="en-US" smtClean="0"/>
              <a:pPr/>
              <a:t>31</a:t>
            </a:fld>
            <a:endParaRPr lang="en-US" dirty="0"/>
          </a:p>
        </p:txBody>
      </p:sp>
      <p:pic>
        <p:nvPicPr>
          <p:cNvPr id="5" name="Picture 4">
            <a:extLst>
              <a:ext uri="{FF2B5EF4-FFF2-40B4-BE49-F238E27FC236}">
                <a16:creationId xmlns:a16="http://schemas.microsoft.com/office/drawing/2014/main" id="{DE35B678-17C4-4674-ADCB-DAA6D887085A}"/>
              </a:ext>
            </a:extLst>
          </p:cNvPr>
          <p:cNvPicPr>
            <a:picLocks noChangeAspect="1"/>
          </p:cNvPicPr>
          <p:nvPr/>
        </p:nvPicPr>
        <p:blipFill>
          <a:blip r:embed="rId2"/>
          <a:stretch>
            <a:fillRect/>
          </a:stretch>
        </p:blipFill>
        <p:spPr>
          <a:xfrm>
            <a:off x="762000" y="4607142"/>
            <a:ext cx="7371428" cy="1733333"/>
          </a:xfrm>
          <a:prstGeom prst="rect">
            <a:avLst/>
          </a:prstGeom>
        </p:spPr>
      </p:pic>
    </p:spTree>
    <p:extLst>
      <p:ext uri="{BB962C8B-B14F-4D97-AF65-F5344CB8AC3E}">
        <p14:creationId xmlns:p14="http://schemas.microsoft.com/office/powerpoint/2010/main" val="31659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686D-42FD-4B3C-A59E-63B576A1A2EC}"/>
              </a:ext>
            </a:extLst>
          </p:cNvPr>
          <p:cNvSpPr>
            <a:spLocks noGrp="1"/>
          </p:cNvSpPr>
          <p:nvPr>
            <p:ph type="title"/>
          </p:nvPr>
        </p:nvSpPr>
        <p:spPr>
          <a:xfrm>
            <a:off x="457200" y="1103255"/>
            <a:ext cx="8229600" cy="1143000"/>
          </a:xfrm>
        </p:spPr>
        <p:txBody>
          <a:bodyPr>
            <a:noAutofit/>
          </a:bodyPr>
          <a:lstStyle/>
          <a:p>
            <a:r>
              <a:rPr lang="en-US" sz="4000" b="1" dirty="0">
                <a:solidFill>
                  <a:srgbClr val="FF0000"/>
                </a:solidFill>
              </a:rPr>
              <a:t>Per F.S. 193.052, you must completely fill out and sign the first page of the DR-405.</a:t>
            </a:r>
          </a:p>
        </p:txBody>
      </p:sp>
      <p:pic>
        <p:nvPicPr>
          <p:cNvPr id="9" name="Content Placeholder 8">
            <a:extLst>
              <a:ext uri="{FF2B5EF4-FFF2-40B4-BE49-F238E27FC236}">
                <a16:creationId xmlns:a16="http://schemas.microsoft.com/office/drawing/2014/main" id="{669CF901-C551-9FE3-AE38-757173F668FA}"/>
              </a:ext>
            </a:extLst>
          </p:cNvPr>
          <p:cNvPicPr>
            <a:picLocks noGrp="1" noChangeAspect="1"/>
          </p:cNvPicPr>
          <p:nvPr>
            <p:ph idx="1"/>
          </p:nvPr>
        </p:nvPicPr>
        <p:blipFill>
          <a:blip r:embed="rId2"/>
          <a:stretch>
            <a:fillRect/>
          </a:stretch>
        </p:blipFill>
        <p:spPr>
          <a:xfrm>
            <a:off x="1828800" y="2362200"/>
            <a:ext cx="5194454" cy="4046538"/>
          </a:xfrm>
        </p:spPr>
      </p:pic>
      <p:sp>
        <p:nvSpPr>
          <p:cNvPr id="4" name="Slide Number Placeholder 3">
            <a:extLst>
              <a:ext uri="{FF2B5EF4-FFF2-40B4-BE49-F238E27FC236}">
                <a16:creationId xmlns:a16="http://schemas.microsoft.com/office/drawing/2014/main" id="{CD1A5744-4232-4CB2-B1C7-C30D9145E264}"/>
              </a:ext>
            </a:extLst>
          </p:cNvPr>
          <p:cNvSpPr>
            <a:spLocks noGrp="1"/>
          </p:cNvSpPr>
          <p:nvPr>
            <p:ph type="sldNum" sz="quarter" idx="12"/>
          </p:nvPr>
        </p:nvSpPr>
        <p:spPr/>
        <p:txBody>
          <a:bodyPr/>
          <a:lstStyle/>
          <a:p>
            <a:fld id="{968AABCF-D3EA-4AB6-B806-80FE926F798A}" type="slidenum">
              <a:rPr lang="en-US" smtClean="0"/>
              <a:pPr/>
              <a:t>32</a:t>
            </a:fld>
            <a:endParaRPr lang="en-US" dirty="0"/>
          </a:p>
        </p:txBody>
      </p:sp>
    </p:spTree>
    <p:extLst>
      <p:ext uri="{BB962C8B-B14F-4D97-AF65-F5344CB8AC3E}">
        <p14:creationId xmlns:p14="http://schemas.microsoft.com/office/powerpoint/2010/main" val="34749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86" y="304800"/>
            <a:ext cx="8305800" cy="1313688"/>
          </a:xfrm>
        </p:spPr>
        <p:txBody>
          <a:bodyPr>
            <a:noAutofit/>
          </a:bodyPr>
          <a:lstStyle/>
          <a:p>
            <a:r>
              <a:rPr lang="en-US" sz="2800" dirty="0"/>
              <a:t>To upload the TPP Excel asset file, select Choose File. Find the file on your local computer and select open to upload the file. </a:t>
            </a:r>
            <a:endParaRPr lang="en-US" sz="1800"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33</a:t>
            </a:fld>
            <a:endParaRPr lang="en-US" dirty="0"/>
          </a:p>
        </p:txBody>
      </p:sp>
      <p:pic>
        <p:nvPicPr>
          <p:cNvPr id="7" name="Picture 6">
            <a:extLst>
              <a:ext uri="{FF2B5EF4-FFF2-40B4-BE49-F238E27FC236}">
                <a16:creationId xmlns:a16="http://schemas.microsoft.com/office/drawing/2014/main" id="{C39704A4-B708-604C-9848-08DB76F856E0}"/>
              </a:ext>
            </a:extLst>
          </p:cNvPr>
          <p:cNvPicPr>
            <a:picLocks noChangeAspect="1"/>
          </p:cNvPicPr>
          <p:nvPr/>
        </p:nvPicPr>
        <p:blipFill>
          <a:blip r:embed="rId2"/>
          <a:stretch>
            <a:fillRect/>
          </a:stretch>
        </p:blipFill>
        <p:spPr>
          <a:xfrm>
            <a:off x="1723432" y="1886469"/>
            <a:ext cx="5697135" cy="4438131"/>
          </a:xfrm>
          <a:prstGeom prst="rect">
            <a:avLst/>
          </a:prstGeom>
        </p:spPr>
      </p:pic>
    </p:spTree>
    <p:extLst>
      <p:ext uri="{BB962C8B-B14F-4D97-AF65-F5344CB8AC3E}">
        <p14:creationId xmlns:p14="http://schemas.microsoft.com/office/powerpoint/2010/main" val="19349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13688"/>
          </a:xfrm>
        </p:spPr>
        <p:txBody>
          <a:bodyPr>
            <a:noAutofit/>
          </a:bodyPr>
          <a:lstStyle/>
          <a:p>
            <a:r>
              <a:rPr lang="en-US" sz="2800" dirty="0"/>
              <a:t>To upload the DR-405 PDF, select Choose File. Find the file on your local computer and select open to upload the file. </a:t>
            </a:r>
            <a:endParaRPr lang="en-US" sz="1800" dirty="0"/>
          </a:p>
        </p:txBody>
      </p:sp>
      <p:sp>
        <p:nvSpPr>
          <p:cNvPr id="4" name="Slide Number Placeholder 3"/>
          <p:cNvSpPr>
            <a:spLocks noGrp="1"/>
          </p:cNvSpPr>
          <p:nvPr>
            <p:ph type="sldNum" sz="quarter" idx="12"/>
          </p:nvPr>
        </p:nvSpPr>
        <p:spPr/>
        <p:txBody>
          <a:bodyPr/>
          <a:lstStyle/>
          <a:p>
            <a:fld id="{968AABCF-D3EA-4AB6-B806-80FE926F798A}" type="slidenum">
              <a:rPr lang="en-US" smtClean="0"/>
              <a:pPr/>
              <a:t>34</a:t>
            </a:fld>
            <a:endParaRPr lang="en-US" dirty="0"/>
          </a:p>
        </p:txBody>
      </p:sp>
      <p:pic>
        <p:nvPicPr>
          <p:cNvPr id="7" name="Picture 6">
            <a:extLst>
              <a:ext uri="{FF2B5EF4-FFF2-40B4-BE49-F238E27FC236}">
                <a16:creationId xmlns:a16="http://schemas.microsoft.com/office/drawing/2014/main" id="{9CED368B-BA02-87F9-4817-7070A3B0E209}"/>
              </a:ext>
            </a:extLst>
          </p:cNvPr>
          <p:cNvPicPr>
            <a:picLocks noChangeAspect="1"/>
          </p:cNvPicPr>
          <p:nvPr/>
        </p:nvPicPr>
        <p:blipFill>
          <a:blip r:embed="rId2"/>
          <a:stretch>
            <a:fillRect/>
          </a:stretch>
        </p:blipFill>
        <p:spPr>
          <a:xfrm>
            <a:off x="1676400" y="2160141"/>
            <a:ext cx="5620935" cy="4378771"/>
          </a:xfrm>
          <a:prstGeom prst="rect">
            <a:avLst/>
          </a:prstGeom>
        </p:spPr>
      </p:pic>
    </p:spTree>
    <p:extLst>
      <p:ext uri="{BB962C8B-B14F-4D97-AF65-F5344CB8AC3E}">
        <p14:creationId xmlns:p14="http://schemas.microsoft.com/office/powerpoint/2010/main" val="7343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82D3-454A-43A0-B059-CFAE71830982}"/>
              </a:ext>
            </a:extLst>
          </p:cNvPr>
          <p:cNvSpPr>
            <a:spLocks noGrp="1"/>
          </p:cNvSpPr>
          <p:nvPr>
            <p:ph type="title"/>
          </p:nvPr>
        </p:nvSpPr>
        <p:spPr>
          <a:xfrm>
            <a:off x="246409" y="92074"/>
            <a:ext cx="8229600" cy="1524000"/>
          </a:xfrm>
        </p:spPr>
        <p:txBody>
          <a:bodyPr>
            <a:normAutofit/>
          </a:bodyPr>
          <a:lstStyle/>
          <a:p>
            <a:r>
              <a:rPr lang="en-US" sz="2000" dirty="0"/>
              <a:t>Once both file types are uploaded, add any special notes to the appraiser.  Then, select “Submit Asset and DR405 Files.”  Once you have submitted the files, no changes can be made to the online account for this tax year.</a:t>
            </a:r>
          </a:p>
        </p:txBody>
      </p:sp>
      <p:pic>
        <p:nvPicPr>
          <p:cNvPr id="9" name="Content Placeholder 8">
            <a:extLst>
              <a:ext uri="{FF2B5EF4-FFF2-40B4-BE49-F238E27FC236}">
                <a16:creationId xmlns:a16="http://schemas.microsoft.com/office/drawing/2014/main" id="{93A47233-E4E3-1258-582D-076BD9197F76}"/>
              </a:ext>
            </a:extLst>
          </p:cNvPr>
          <p:cNvPicPr>
            <a:picLocks noGrp="1" noChangeAspect="1"/>
          </p:cNvPicPr>
          <p:nvPr>
            <p:ph idx="1"/>
          </p:nvPr>
        </p:nvPicPr>
        <p:blipFill>
          <a:blip r:embed="rId2"/>
          <a:stretch>
            <a:fillRect/>
          </a:stretch>
        </p:blipFill>
        <p:spPr>
          <a:xfrm>
            <a:off x="1376709" y="1828800"/>
            <a:ext cx="5585719" cy="4351338"/>
          </a:xfrm>
        </p:spPr>
      </p:pic>
      <p:sp>
        <p:nvSpPr>
          <p:cNvPr id="4" name="Slide Number Placeholder 3">
            <a:extLst>
              <a:ext uri="{FF2B5EF4-FFF2-40B4-BE49-F238E27FC236}">
                <a16:creationId xmlns:a16="http://schemas.microsoft.com/office/drawing/2014/main" id="{F5A22291-122A-4A22-85B3-44EB1809FFB4}"/>
              </a:ext>
            </a:extLst>
          </p:cNvPr>
          <p:cNvSpPr>
            <a:spLocks noGrp="1"/>
          </p:cNvSpPr>
          <p:nvPr>
            <p:ph type="sldNum" sz="quarter" idx="12"/>
          </p:nvPr>
        </p:nvSpPr>
        <p:spPr/>
        <p:txBody>
          <a:bodyPr/>
          <a:lstStyle/>
          <a:p>
            <a:fld id="{968AABCF-D3EA-4AB6-B806-80FE926F798A}" type="slidenum">
              <a:rPr lang="en-US" smtClean="0"/>
              <a:pPr/>
              <a:t>35</a:t>
            </a:fld>
            <a:endParaRPr lang="en-US" dirty="0"/>
          </a:p>
        </p:txBody>
      </p:sp>
    </p:spTree>
    <p:extLst>
      <p:ext uri="{BB962C8B-B14F-4D97-AF65-F5344CB8AC3E}">
        <p14:creationId xmlns:p14="http://schemas.microsoft.com/office/powerpoint/2010/main" val="148132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 y="609600"/>
            <a:ext cx="8305800" cy="1237488"/>
          </a:xfrm>
        </p:spPr>
        <p:txBody>
          <a:bodyPr>
            <a:noAutofit/>
          </a:bodyPr>
          <a:lstStyle/>
          <a:p>
            <a:r>
              <a:rPr lang="en-US" sz="2000" dirty="0"/>
              <a:t>After your files are uploaded, they will be processed by our office and you will receive an email from our office confirming acceptance or rejection of your filing. </a:t>
            </a:r>
            <a:r>
              <a:rPr lang="en-US" sz="2000" b="1" u="sng" dirty="0"/>
              <a:t>Please keep in mind that during high volume filing times, it may take up to 72 hours to receive an acceptance or rejection for your filing.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36</a:t>
            </a:fld>
            <a:endParaRPr lang="en-US" dirty="0"/>
          </a:p>
        </p:txBody>
      </p:sp>
      <p:pic>
        <p:nvPicPr>
          <p:cNvPr id="6" name="Picture 5">
            <a:extLst>
              <a:ext uri="{FF2B5EF4-FFF2-40B4-BE49-F238E27FC236}">
                <a16:creationId xmlns:a16="http://schemas.microsoft.com/office/drawing/2014/main" id="{08742BE5-C9F0-4CC2-8CEE-1006116B5166}"/>
              </a:ext>
            </a:extLst>
          </p:cNvPr>
          <p:cNvPicPr>
            <a:picLocks noChangeAspect="1"/>
          </p:cNvPicPr>
          <p:nvPr/>
        </p:nvPicPr>
        <p:blipFill rotWithShape="1">
          <a:blip r:embed="rId2"/>
          <a:srcRect l="-219" t="14079" r="219" b="3108"/>
          <a:stretch/>
        </p:blipFill>
        <p:spPr>
          <a:xfrm>
            <a:off x="1828800" y="2209800"/>
            <a:ext cx="5437448" cy="4038600"/>
          </a:xfrm>
          <a:prstGeom prst="rect">
            <a:avLst/>
          </a:prstGeom>
        </p:spPr>
      </p:pic>
    </p:spTree>
    <p:extLst>
      <p:ext uri="{BB962C8B-B14F-4D97-AF65-F5344CB8AC3E}">
        <p14:creationId xmlns:p14="http://schemas.microsoft.com/office/powerpoint/2010/main" val="23956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228600"/>
            <a:ext cx="8305800" cy="624417"/>
          </a:xfrm>
        </p:spPr>
        <p:txBody>
          <a:bodyPr>
            <a:noAutofit/>
          </a:bodyPr>
          <a:lstStyle/>
          <a:p>
            <a:r>
              <a:rPr lang="en-US" sz="3600" dirty="0"/>
              <a:t>Office Locations:</a:t>
            </a:r>
          </a:p>
        </p:txBody>
      </p:sp>
      <p:sp>
        <p:nvSpPr>
          <p:cNvPr id="5" name="Content Placeholder 4"/>
          <p:cNvSpPr>
            <a:spLocks noGrp="1"/>
          </p:cNvSpPr>
          <p:nvPr>
            <p:ph sz="quarter" idx="2"/>
          </p:nvPr>
        </p:nvSpPr>
        <p:spPr>
          <a:xfrm>
            <a:off x="-381000" y="2535238"/>
            <a:ext cx="3810000" cy="3124200"/>
          </a:xfrm>
        </p:spPr>
        <p:txBody>
          <a:bodyPr>
            <a:normAutofit fontScale="25000" lnSpcReduction="20000"/>
          </a:bodyPr>
          <a:lstStyle/>
          <a:p>
            <a:pPr marL="0" indent="0">
              <a:buNone/>
            </a:pPr>
            <a:r>
              <a:rPr lang="en-US" sz="5600" dirty="0"/>
              <a:t>	</a:t>
            </a:r>
            <a:r>
              <a:rPr lang="en-US" sz="5600" b="1" dirty="0"/>
              <a:t>Westside Office</a:t>
            </a:r>
          </a:p>
          <a:p>
            <a:pPr marL="0" indent="0">
              <a:buNone/>
            </a:pPr>
            <a:r>
              <a:rPr lang="en-US" sz="5600" dirty="0"/>
              <a:t>	7525 Forest Oaks Boulevard	</a:t>
            </a:r>
          </a:p>
          <a:p>
            <a:pPr marL="0" indent="0">
              <a:buNone/>
            </a:pPr>
            <a:r>
              <a:rPr lang="en-US" sz="5600" dirty="0"/>
              <a:t>	Spring Hill, FL 34606-2400</a:t>
            </a:r>
          </a:p>
          <a:p>
            <a:pPr marL="0" indent="0">
              <a:buNone/>
            </a:pPr>
            <a:r>
              <a:rPr lang="en-US" sz="5600" dirty="0"/>
              <a:t>	(352) 754-4190 Phone</a:t>
            </a:r>
          </a:p>
          <a:p>
            <a:pPr marL="0" indent="0">
              <a:buNone/>
            </a:pPr>
            <a:r>
              <a:rPr lang="en-US" sz="5600" dirty="0"/>
              <a:t>	(352) 688-5088 Fax</a:t>
            </a:r>
          </a:p>
          <a:p>
            <a:pPr marL="0" indent="0">
              <a:buNone/>
            </a:pPr>
            <a:endParaRPr lang="en-US" sz="5600" dirty="0"/>
          </a:p>
          <a:p>
            <a:pPr marL="0" indent="0">
              <a:buNone/>
            </a:pPr>
            <a:r>
              <a:rPr lang="en-US" sz="5600" dirty="0"/>
              <a:t>	</a:t>
            </a:r>
            <a:r>
              <a:rPr lang="en-US" sz="5600" b="1" dirty="0"/>
              <a:t>Addressing</a:t>
            </a:r>
          </a:p>
          <a:p>
            <a:pPr marL="0" indent="0">
              <a:buNone/>
            </a:pPr>
            <a:r>
              <a:rPr lang="en-US" sz="5600" dirty="0"/>
              <a:t>	7525 Forest Oaks Boulevard</a:t>
            </a:r>
          </a:p>
          <a:p>
            <a:pPr marL="0" indent="0">
              <a:buNone/>
            </a:pPr>
            <a:r>
              <a:rPr lang="en-US" sz="5600" dirty="0"/>
              <a:t>	Spring Hill, FL 34606-2400</a:t>
            </a:r>
          </a:p>
          <a:p>
            <a:pPr marL="0" indent="0">
              <a:buNone/>
            </a:pPr>
            <a:r>
              <a:rPr lang="en-US" sz="5600" dirty="0"/>
              <a:t>	(352) 754-4190 Phone</a:t>
            </a:r>
          </a:p>
          <a:p>
            <a:pPr marL="0" indent="0">
              <a:buNone/>
            </a:pPr>
            <a:r>
              <a:rPr lang="en-US" sz="5600" dirty="0"/>
              <a:t>	(352) 688-5060 Fax	</a:t>
            </a:r>
          </a:p>
          <a:p>
            <a:pPr marL="0" indent="0">
              <a:buNone/>
            </a:pPr>
            <a:endParaRPr lang="en-US" dirty="0"/>
          </a:p>
        </p:txBody>
      </p:sp>
      <p:sp>
        <p:nvSpPr>
          <p:cNvPr id="10" name="Content Placeholder 5"/>
          <p:cNvSpPr>
            <a:spLocks noGrp="1"/>
          </p:cNvSpPr>
          <p:nvPr>
            <p:ph sz="quarter" idx="4"/>
          </p:nvPr>
        </p:nvSpPr>
        <p:spPr>
          <a:xfrm>
            <a:off x="4343400" y="769408"/>
            <a:ext cx="4041775" cy="5319183"/>
          </a:xfrm>
        </p:spPr>
        <p:txBody>
          <a:bodyPr>
            <a:normAutofit fontScale="25000" lnSpcReduction="20000"/>
          </a:bodyPr>
          <a:lstStyle/>
          <a:p>
            <a:pPr marL="0" indent="0">
              <a:lnSpc>
                <a:spcPct val="80000"/>
              </a:lnSpc>
              <a:buNone/>
            </a:pPr>
            <a:r>
              <a:rPr lang="en-US" sz="1700" dirty="0"/>
              <a:t>	</a:t>
            </a:r>
            <a:r>
              <a:rPr lang="en-US" sz="5600" b="1" dirty="0"/>
              <a:t>Brooksville Office</a:t>
            </a:r>
          </a:p>
          <a:p>
            <a:pPr marL="0" indent="0">
              <a:lnSpc>
                <a:spcPct val="80000"/>
              </a:lnSpc>
              <a:buNone/>
            </a:pPr>
            <a:r>
              <a:rPr lang="en-US" sz="5600" dirty="0"/>
              <a:t>                 	201 Howell Avenue, Ste. 300</a:t>
            </a:r>
          </a:p>
          <a:p>
            <a:pPr marL="0" indent="0">
              <a:lnSpc>
                <a:spcPct val="80000"/>
              </a:lnSpc>
              <a:buNone/>
            </a:pPr>
            <a:r>
              <a:rPr lang="en-US" sz="5600" dirty="0"/>
              <a:t>                 	Brooksville, FL 34601-2042</a:t>
            </a:r>
          </a:p>
          <a:p>
            <a:pPr marL="0" indent="0">
              <a:lnSpc>
                <a:spcPct val="80000"/>
              </a:lnSpc>
              <a:buNone/>
            </a:pPr>
            <a:r>
              <a:rPr lang="en-US" sz="5600" dirty="0"/>
              <a:t>                 	(352) 754-4190 Phone</a:t>
            </a:r>
          </a:p>
          <a:p>
            <a:pPr marL="0" indent="0">
              <a:lnSpc>
                <a:spcPct val="80000"/>
              </a:lnSpc>
              <a:buNone/>
            </a:pPr>
            <a:r>
              <a:rPr lang="en-US" sz="5600" dirty="0"/>
              <a:t>                 	(352) 754-4198 Fax</a:t>
            </a:r>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lnSpc>
                <a:spcPct val="80000"/>
              </a:lnSpc>
              <a:buNone/>
            </a:pPr>
            <a:endParaRPr lang="en-US" sz="1700" dirty="0"/>
          </a:p>
          <a:p>
            <a:pPr marL="0" indent="0">
              <a:buNone/>
            </a:pPr>
            <a:endParaRPr lang="en-US" sz="1700" dirty="0"/>
          </a:p>
          <a:p>
            <a:pPr marL="0" indent="0">
              <a:buNone/>
            </a:pPr>
            <a:r>
              <a:rPr lang="en-US" sz="1700" dirty="0"/>
              <a:t>	</a:t>
            </a:r>
            <a:r>
              <a:rPr lang="en-US" sz="5600" b="1" dirty="0"/>
              <a:t>Tangible Personal Property  </a:t>
            </a:r>
          </a:p>
          <a:p>
            <a:pPr marL="0" indent="0">
              <a:buNone/>
            </a:pPr>
            <a:r>
              <a:rPr lang="en-US" sz="5600" dirty="0"/>
              <a:t>	201 Howell Avenue, Ste. 300</a:t>
            </a:r>
          </a:p>
          <a:p>
            <a:pPr marL="0" indent="0">
              <a:buNone/>
            </a:pPr>
            <a:r>
              <a:rPr lang="en-US" sz="5600" dirty="0"/>
              <a:t>	Brooksville, FL 34601-2042</a:t>
            </a:r>
          </a:p>
          <a:p>
            <a:pPr marL="0" indent="0">
              <a:buNone/>
            </a:pPr>
            <a:r>
              <a:rPr lang="en-US" sz="5600" dirty="0"/>
              <a:t>	(352) 754-4190  Press 6 Phone</a:t>
            </a:r>
          </a:p>
          <a:p>
            <a:pPr marL="0" indent="0">
              <a:buNone/>
            </a:pPr>
            <a:r>
              <a:rPr lang="en-US" sz="5600" dirty="0"/>
              <a:t>	(352) 754-4198 Fax</a:t>
            </a:r>
          </a:p>
        </p:txBody>
      </p:sp>
      <p:sp>
        <p:nvSpPr>
          <p:cNvPr id="9" name="Slide Number Placeholder 8"/>
          <p:cNvSpPr>
            <a:spLocks noGrp="1"/>
          </p:cNvSpPr>
          <p:nvPr>
            <p:ph type="sldNum" sz="quarter" idx="12"/>
          </p:nvPr>
        </p:nvSpPr>
        <p:spPr/>
        <p:txBody>
          <a:bodyPr/>
          <a:lstStyle/>
          <a:p>
            <a:fld id="{968AABCF-D3EA-4AB6-B806-80FE926F798A}" type="slidenum">
              <a:rPr lang="en-US" smtClean="0"/>
              <a:pPr/>
              <a:t>37</a:t>
            </a:fld>
            <a:endParaRPr lang="en-US" dirty="0"/>
          </a:p>
        </p:txBody>
      </p:sp>
      <p:pic>
        <p:nvPicPr>
          <p:cNvPr id="12" name="Picture 4" descr="Westside Office"/>
          <p:cNvPicPr>
            <a:picLocks noChangeAspect="1" noChangeArrowheads="1"/>
          </p:cNvPicPr>
          <p:nvPr/>
        </p:nvPicPr>
        <p:blipFill>
          <a:blip r:embed="rId2" cstate="print"/>
          <a:srcRect/>
          <a:stretch>
            <a:fillRect/>
          </a:stretch>
        </p:blipFill>
        <p:spPr>
          <a:xfrm>
            <a:off x="887034" y="914400"/>
            <a:ext cx="2381250" cy="1846263"/>
          </a:xfrm>
          <a:prstGeom prst="rect">
            <a:avLst/>
          </a:prstGeom>
          <a:noFill/>
          <a:ln/>
        </p:spPr>
      </p:pic>
      <p:pic>
        <p:nvPicPr>
          <p:cNvPr id="102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2762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1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Header"/>
          <p:cNvPicPr>
            <a:picLocks noGrp="1" noChangeAspect="1" noChangeArrowheads="1"/>
          </p:cNvPicPr>
          <p:nvPr>
            <p:ph type="title"/>
          </p:nvPr>
        </p:nvPicPr>
        <p:blipFill>
          <a:blip r:embed="rId2" cstate="print"/>
          <a:stretch>
            <a:fillRect/>
          </a:stretch>
        </p:blipFill>
        <p:spPr>
          <a:xfrm>
            <a:off x="0" y="0"/>
            <a:ext cx="9144000" cy="1143000"/>
          </a:xfrm>
          <a:noFill/>
          <a:ln w="22225">
            <a:solidFill>
              <a:srgbClr val="000080"/>
            </a:solidFill>
          </a:ln>
          <a:effectLst>
            <a:reflection blurRad="6350" stA="52000" endA="300" endPos="35000" dir="5400000" sy="-100000" algn="bl" rotWithShape="0"/>
          </a:effectLst>
        </p:spPr>
      </p:pic>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dirty="0"/>
              <a:t>    If you have any questions,</a:t>
            </a:r>
          </a:p>
          <a:p>
            <a:pPr marL="0" indent="0" algn="ctr">
              <a:buNone/>
            </a:pPr>
            <a:r>
              <a:rPr lang="en-US" dirty="0"/>
              <a:t>please call the Tangible Personal</a:t>
            </a:r>
          </a:p>
          <a:p>
            <a:pPr marL="0" indent="0" algn="ctr">
              <a:buNone/>
            </a:pPr>
            <a:r>
              <a:rPr lang="en-US" dirty="0"/>
              <a:t>Property Department at</a:t>
            </a:r>
          </a:p>
          <a:p>
            <a:pPr marL="0" indent="0" algn="ctr">
              <a:buNone/>
            </a:pPr>
            <a:r>
              <a:rPr lang="en-US" dirty="0"/>
              <a:t>(352) 754-4190, Press 2, Then 3</a:t>
            </a:r>
          </a:p>
          <a:p>
            <a:pPr marL="0" indent="0" algn="ctr">
              <a:buNone/>
            </a:pPr>
            <a:r>
              <a:rPr lang="en-US" dirty="0"/>
              <a:t>Or email patpp@hernandocounty.us</a:t>
            </a:r>
          </a:p>
          <a:p>
            <a:pPr marL="0" indent="0" algn="ctr">
              <a:buNone/>
            </a:pPr>
            <a:endParaRPr lang="en-US" dirty="0"/>
          </a:p>
          <a:p>
            <a:pPr marL="0" indent="0" algn="ctr">
              <a:buNone/>
            </a:pPr>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38</a:t>
            </a:fld>
            <a:endParaRPr lang="en-US" dirty="0"/>
          </a:p>
        </p:txBody>
      </p:sp>
      <p:sp>
        <p:nvSpPr>
          <p:cNvPr id="2" name="TextBox 1">
            <a:extLst>
              <a:ext uri="{FF2B5EF4-FFF2-40B4-BE49-F238E27FC236}">
                <a16:creationId xmlns:a16="http://schemas.microsoft.com/office/drawing/2014/main" id="{8B0ED7D8-9D66-4B19-B8C8-038D5AE1E2B0}"/>
              </a:ext>
            </a:extLst>
          </p:cNvPr>
          <p:cNvSpPr txBox="1"/>
          <p:nvPr/>
        </p:nvSpPr>
        <p:spPr>
          <a:xfrm>
            <a:off x="228600" y="6477000"/>
            <a:ext cx="1600200" cy="246221"/>
          </a:xfrm>
          <a:prstGeom prst="rect">
            <a:avLst/>
          </a:prstGeom>
          <a:noFill/>
        </p:spPr>
        <p:txBody>
          <a:bodyPr wrap="square" rtlCol="0">
            <a:spAutoFit/>
          </a:bodyPr>
          <a:lstStyle/>
          <a:p>
            <a:r>
              <a:rPr lang="en-US" sz="1000" dirty="0"/>
              <a:t>Revised 01/03/2025</a:t>
            </a:r>
          </a:p>
        </p:txBody>
      </p:sp>
    </p:spTree>
    <p:extLst>
      <p:ext uri="{BB962C8B-B14F-4D97-AF65-F5344CB8AC3E}">
        <p14:creationId xmlns:p14="http://schemas.microsoft.com/office/powerpoint/2010/main" val="193374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 y="381000"/>
            <a:ext cx="8229600" cy="838200"/>
          </a:xfrm>
        </p:spPr>
        <p:txBody>
          <a:bodyPr>
            <a:normAutofit/>
          </a:bodyPr>
          <a:lstStyle/>
          <a:p>
            <a:pPr algn="ctr"/>
            <a:r>
              <a:rPr lang="en-US" sz="4800" dirty="0"/>
              <a:t>HOW DO I FILE ONLINE?</a:t>
            </a:r>
          </a:p>
        </p:txBody>
      </p:sp>
      <p:sp>
        <p:nvSpPr>
          <p:cNvPr id="3" name="Content Placeholder 2"/>
          <p:cNvSpPr>
            <a:spLocks noGrp="1"/>
          </p:cNvSpPr>
          <p:nvPr>
            <p:ph idx="1"/>
          </p:nvPr>
        </p:nvSpPr>
        <p:spPr>
          <a:xfrm>
            <a:off x="76200" y="1447800"/>
            <a:ext cx="8763000" cy="5181600"/>
          </a:xfrm>
        </p:spPr>
        <p:txBody>
          <a:bodyPr>
            <a:normAutofit/>
          </a:bodyPr>
          <a:lstStyle/>
          <a:p>
            <a:r>
              <a:rPr lang="en-US" dirty="0"/>
              <a:t>Visit our website at </a:t>
            </a:r>
            <a:r>
              <a:rPr lang="en-US" dirty="0">
                <a:hlinkClick r:id="rId2"/>
              </a:rPr>
              <a:t>https://hernandopa-fl.us/</a:t>
            </a:r>
            <a:endParaRPr lang="en-US" dirty="0"/>
          </a:p>
          <a:p>
            <a:r>
              <a:rPr lang="en-US" dirty="0"/>
              <a:t>Under the Property Classifications section, select Tangible Property, and select “Click here to File Online….” which is highlighted in </a:t>
            </a:r>
            <a:r>
              <a:rPr lang="en-US" dirty="0">
                <a:solidFill>
                  <a:srgbClr val="FF3399"/>
                </a:solidFill>
              </a:rPr>
              <a:t>pink</a:t>
            </a:r>
            <a:r>
              <a:rPr lang="en-US" dirty="0"/>
              <a:t>.</a:t>
            </a:r>
          </a:p>
          <a:p>
            <a:pPr marL="0" indent="0">
              <a:buNone/>
            </a:pPr>
            <a:endParaRPr lang="en-US" dirty="0"/>
          </a:p>
          <a:p>
            <a:r>
              <a:rPr lang="en-US" dirty="0"/>
              <a:t>Select “click here” to view the online filing instructions</a:t>
            </a:r>
          </a:p>
          <a:p>
            <a:pPr marL="0" indent="0">
              <a:buNone/>
            </a:pPr>
            <a:endParaRPr lang="en-US" dirty="0"/>
          </a:p>
          <a:p>
            <a:r>
              <a:rPr lang="en-US" dirty="0"/>
              <a:t>Read the step-by-step On-Line filing instructions (this slide) to understand the requirements and process, including when to enter the following codes: </a:t>
            </a:r>
          </a:p>
          <a:p>
            <a:pPr lvl="2">
              <a:buFont typeface="Wingdings" panose="05000000000000000000" pitchFamily="2" charset="2"/>
              <a:buChar char="Ø"/>
            </a:pPr>
            <a:r>
              <a:rPr lang="en-US" dirty="0"/>
              <a:t>Your Password (created by you) for logging into your Online Account; </a:t>
            </a:r>
          </a:p>
          <a:p>
            <a:pPr lvl="2">
              <a:buFont typeface="Wingdings" panose="05000000000000000000" pitchFamily="2" charset="2"/>
              <a:buChar char="Ø"/>
            </a:pPr>
            <a:r>
              <a:rPr lang="en-US" dirty="0"/>
              <a:t>Your Account Validation Code (emailed to you) used to create your Online Account; </a:t>
            </a:r>
          </a:p>
          <a:p>
            <a:pPr lvl="2">
              <a:buFont typeface="Wingdings" panose="05000000000000000000" pitchFamily="2" charset="2"/>
              <a:buChar char="Ø"/>
            </a:pPr>
            <a:r>
              <a:rPr lang="en-US" dirty="0"/>
              <a:t>Your Confidential Web Access Code (mailed to you in January) used to gain access to your business information and DR-405 submission. </a:t>
            </a:r>
          </a:p>
          <a:p>
            <a:pPr marL="667512" lvl="2" indent="0">
              <a:buNone/>
            </a:pPr>
            <a:endParaRPr lang="en-US" dirty="0"/>
          </a:p>
        </p:txBody>
      </p:sp>
      <p:sp>
        <p:nvSpPr>
          <p:cNvPr id="5" name="Slide Number Placeholder 4"/>
          <p:cNvSpPr>
            <a:spLocks noGrp="1"/>
          </p:cNvSpPr>
          <p:nvPr>
            <p:ph type="sldNum" sz="quarter" idx="12"/>
          </p:nvPr>
        </p:nvSpPr>
        <p:spPr/>
        <p:txBody>
          <a:bodyPr/>
          <a:lstStyle/>
          <a:p>
            <a:fld id="{968AABCF-D3EA-4AB6-B806-80FE926F798A}" type="slidenum">
              <a:rPr lang="en-US" smtClean="0"/>
              <a:pPr/>
              <a:t>4</a:t>
            </a:fld>
            <a:endParaRPr lang="en-US" dirty="0"/>
          </a:p>
        </p:txBody>
      </p:sp>
    </p:spTree>
    <p:extLst>
      <p:ext uri="{BB962C8B-B14F-4D97-AF65-F5344CB8AC3E}">
        <p14:creationId xmlns:p14="http://schemas.microsoft.com/office/powerpoint/2010/main" val="88243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98F7F-4C0F-45CE-B692-14BFBC481A2D}"/>
              </a:ext>
            </a:extLst>
          </p:cNvPr>
          <p:cNvSpPr>
            <a:spLocks noGrp="1"/>
          </p:cNvSpPr>
          <p:nvPr>
            <p:ph type="title"/>
          </p:nvPr>
        </p:nvSpPr>
        <p:spPr>
          <a:xfrm>
            <a:off x="152400" y="228600"/>
            <a:ext cx="8534400" cy="1143000"/>
          </a:xfrm>
        </p:spPr>
        <p:txBody>
          <a:bodyPr>
            <a:noAutofit/>
          </a:bodyPr>
          <a:lstStyle/>
          <a:p>
            <a:r>
              <a:rPr lang="en-US" sz="4500" dirty="0"/>
              <a:t>HOW DO I FILE ONLINE? (Continued)</a:t>
            </a:r>
          </a:p>
        </p:txBody>
      </p:sp>
      <p:sp>
        <p:nvSpPr>
          <p:cNvPr id="6" name="Content Placeholder 5">
            <a:extLst>
              <a:ext uri="{FF2B5EF4-FFF2-40B4-BE49-F238E27FC236}">
                <a16:creationId xmlns:a16="http://schemas.microsoft.com/office/drawing/2014/main" id="{4A03B8BD-FADC-4FE5-ABA5-AD9980E96FA9}"/>
              </a:ext>
            </a:extLst>
          </p:cNvPr>
          <p:cNvSpPr>
            <a:spLocks noGrp="1"/>
          </p:cNvSpPr>
          <p:nvPr>
            <p:ph idx="1"/>
          </p:nvPr>
        </p:nvSpPr>
        <p:spPr>
          <a:xfrm>
            <a:off x="457200" y="1371600"/>
            <a:ext cx="8229600" cy="4953000"/>
          </a:xfrm>
        </p:spPr>
        <p:txBody>
          <a:bodyPr/>
          <a:lstStyle/>
          <a:p>
            <a:r>
              <a:rPr lang="en-US" dirty="0"/>
              <a:t>Once you have reviewed the online filing instructions, select “TPP On-Line” </a:t>
            </a:r>
          </a:p>
          <a:p>
            <a:r>
              <a:rPr lang="en-US" dirty="0"/>
              <a:t>Select the box confirming that you have read and understand the requirements and select “Continue”  </a:t>
            </a:r>
          </a:p>
          <a:p>
            <a:endParaRPr lang="en-US" dirty="0"/>
          </a:p>
        </p:txBody>
      </p:sp>
      <p:sp>
        <p:nvSpPr>
          <p:cNvPr id="4" name="Slide Number Placeholder 3">
            <a:extLst>
              <a:ext uri="{FF2B5EF4-FFF2-40B4-BE49-F238E27FC236}">
                <a16:creationId xmlns:a16="http://schemas.microsoft.com/office/drawing/2014/main" id="{651D8DF5-F0B1-4D14-B92D-32F8E3FAE6F7}"/>
              </a:ext>
            </a:extLst>
          </p:cNvPr>
          <p:cNvSpPr>
            <a:spLocks noGrp="1"/>
          </p:cNvSpPr>
          <p:nvPr>
            <p:ph type="sldNum" sz="quarter" idx="12"/>
          </p:nvPr>
        </p:nvSpPr>
        <p:spPr/>
        <p:txBody>
          <a:bodyPr/>
          <a:lstStyle/>
          <a:p>
            <a:fld id="{968AABCF-D3EA-4AB6-B806-80FE926F798A}" type="slidenum">
              <a:rPr lang="en-US" smtClean="0"/>
              <a:pPr/>
              <a:t>5</a:t>
            </a:fld>
            <a:endParaRPr lang="en-US" dirty="0"/>
          </a:p>
        </p:txBody>
      </p:sp>
      <p:pic>
        <p:nvPicPr>
          <p:cNvPr id="9" name="Picture 8">
            <a:extLst>
              <a:ext uri="{FF2B5EF4-FFF2-40B4-BE49-F238E27FC236}">
                <a16:creationId xmlns:a16="http://schemas.microsoft.com/office/drawing/2014/main" id="{E5495A42-0693-DACA-3FF2-23AEE16F4F91}"/>
              </a:ext>
            </a:extLst>
          </p:cNvPr>
          <p:cNvPicPr>
            <a:picLocks noChangeAspect="1"/>
          </p:cNvPicPr>
          <p:nvPr/>
        </p:nvPicPr>
        <p:blipFill>
          <a:blip r:embed="rId2"/>
          <a:stretch>
            <a:fillRect/>
          </a:stretch>
        </p:blipFill>
        <p:spPr>
          <a:xfrm>
            <a:off x="1287560" y="3186112"/>
            <a:ext cx="6264080" cy="3352800"/>
          </a:xfrm>
          <a:prstGeom prst="rect">
            <a:avLst/>
          </a:prstGeom>
        </p:spPr>
      </p:pic>
    </p:spTree>
    <p:extLst>
      <p:ext uri="{BB962C8B-B14F-4D97-AF65-F5344CB8AC3E}">
        <p14:creationId xmlns:p14="http://schemas.microsoft.com/office/powerpoint/2010/main" val="32922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99652" y="3722172"/>
            <a:ext cx="4116388" cy="914400"/>
          </a:xfrm>
        </p:spPr>
        <p:txBody>
          <a:bodyPr/>
          <a:lstStyle/>
          <a:p>
            <a:r>
              <a:rPr lang="en-US" sz="1800" b="0" dirty="0">
                <a:latin typeface="+mj-lt"/>
              </a:rPr>
              <a:t>If you filed On-Line last year, you have an existing web account, select sign in, then:</a:t>
            </a:r>
          </a:p>
        </p:txBody>
      </p:sp>
      <p:sp>
        <p:nvSpPr>
          <p:cNvPr id="4" name="Text Placeholder 3"/>
          <p:cNvSpPr>
            <a:spLocks noGrp="1"/>
          </p:cNvSpPr>
          <p:nvPr>
            <p:ph type="body" sz="half" idx="3"/>
          </p:nvPr>
        </p:nvSpPr>
        <p:spPr>
          <a:xfrm>
            <a:off x="205476" y="3947304"/>
            <a:ext cx="3813175" cy="654843"/>
          </a:xfrm>
        </p:spPr>
        <p:txBody>
          <a:bodyPr>
            <a:noAutofit/>
          </a:bodyPr>
          <a:lstStyle/>
          <a:p>
            <a:r>
              <a:rPr lang="en-US" sz="1800" dirty="0">
                <a:latin typeface="+mj-lt"/>
              </a:rPr>
              <a:t>First time </a:t>
            </a:r>
            <a:r>
              <a:rPr lang="en-US" sz="1800" b="0" dirty="0">
                <a:latin typeface="+mj-lt"/>
              </a:rPr>
              <a:t>filing on-line, you must create a web account. </a:t>
            </a:r>
          </a:p>
        </p:txBody>
      </p:sp>
      <p:sp>
        <p:nvSpPr>
          <p:cNvPr id="5" name="Content Placeholder 4"/>
          <p:cNvSpPr>
            <a:spLocks noGrp="1"/>
          </p:cNvSpPr>
          <p:nvPr>
            <p:ph sz="quarter" idx="2"/>
          </p:nvPr>
        </p:nvSpPr>
        <p:spPr>
          <a:xfrm>
            <a:off x="4399652" y="4130190"/>
            <a:ext cx="4040188" cy="1828800"/>
          </a:xfrm>
        </p:spPr>
        <p:txBody>
          <a:bodyPr>
            <a:normAutofit/>
          </a:bodyPr>
          <a:lstStyle/>
          <a:p>
            <a:pPr marL="457200" indent="-457200">
              <a:buFont typeface="+mj-lt"/>
              <a:buAutoNum type="arabicPeriod"/>
            </a:pPr>
            <a:endParaRPr lang="en-US" dirty="0">
              <a:latin typeface="+mj-lt"/>
            </a:endParaRPr>
          </a:p>
          <a:p>
            <a:pPr marL="457200" indent="-457200">
              <a:buFont typeface="+mj-lt"/>
              <a:buAutoNum type="arabicPeriod"/>
            </a:pPr>
            <a:r>
              <a:rPr lang="en-US" sz="1600" dirty="0">
                <a:latin typeface="+mj-lt"/>
              </a:rPr>
              <a:t>Enter your Email address</a:t>
            </a:r>
          </a:p>
          <a:p>
            <a:pPr marL="457200" indent="-457200">
              <a:buFont typeface="+mj-lt"/>
              <a:buAutoNum type="arabicPeriod"/>
            </a:pPr>
            <a:r>
              <a:rPr lang="en-US" sz="1600" dirty="0">
                <a:latin typeface="+mj-lt"/>
              </a:rPr>
              <a:t>Enter your Password</a:t>
            </a:r>
          </a:p>
          <a:p>
            <a:pPr marL="457200" indent="-457200">
              <a:buFont typeface="+mj-lt"/>
              <a:buAutoNum type="arabicPeriod"/>
            </a:pPr>
            <a:r>
              <a:rPr lang="en-US" sz="1600" dirty="0">
                <a:latin typeface="+mj-lt"/>
              </a:rPr>
              <a:t>Select</a:t>
            </a:r>
          </a:p>
        </p:txBody>
      </p:sp>
      <p:sp>
        <p:nvSpPr>
          <p:cNvPr id="10" name="Slide Number Placeholder 9"/>
          <p:cNvSpPr>
            <a:spLocks noGrp="1"/>
          </p:cNvSpPr>
          <p:nvPr>
            <p:ph type="sldNum" sz="quarter" idx="12"/>
          </p:nvPr>
        </p:nvSpPr>
        <p:spPr/>
        <p:txBody>
          <a:bodyPr/>
          <a:lstStyle/>
          <a:p>
            <a:fld id="{968AABCF-D3EA-4AB6-B806-80FE926F798A}" type="slidenum">
              <a:rPr lang="en-US" smtClean="0"/>
              <a:pPr/>
              <a:t>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638800" y="5418945"/>
            <a:ext cx="1787236" cy="3048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 name="Picture 3"/>
          <p:cNvPicPr>
            <a:picLocks noChangeAspect="1" noChangeArrowheads="1"/>
          </p:cNvPicPr>
          <p:nvPr/>
        </p:nvPicPr>
        <p:blipFill>
          <a:blip r:embed="rId3" cstate="print"/>
          <a:srcRect/>
          <a:stretch>
            <a:fillRect/>
          </a:stretch>
        </p:blipFill>
        <p:spPr bwMode="auto">
          <a:xfrm>
            <a:off x="1447800" y="4782345"/>
            <a:ext cx="1709530" cy="3048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1" name="Content Placeholder 5"/>
          <p:cNvSpPr txBox="1">
            <a:spLocks/>
          </p:cNvSpPr>
          <p:nvPr/>
        </p:nvSpPr>
        <p:spPr>
          <a:xfrm>
            <a:off x="92541" y="4746625"/>
            <a:ext cx="3813175" cy="492920"/>
          </a:xfrm>
          <a:prstGeom prst="rect">
            <a:avLst/>
          </a:prstGeom>
        </p:spPr>
        <p:txBody>
          <a:bodyPr vert="horz" tIns="0">
            <a:normAutofit fontScale="25000" lnSpcReduction="20000"/>
          </a:bodyPr>
          <a:lstStyle/>
          <a:p>
            <a:pPr marL="457200" marR="0" lvl="0" indent="-457200" algn="l" defTabSz="914400" rtl="0" eaLnBrk="1" fontAlgn="auto" latinLnBrk="0" hangingPunct="1">
              <a:lnSpc>
                <a:spcPct val="220000"/>
              </a:lnSpc>
              <a:spcBef>
                <a:spcPct val="20000"/>
              </a:spcBef>
              <a:spcAft>
                <a:spcPts val="0"/>
              </a:spcAft>
              <a:buClr>
                <a:schemeClr val="accent3"/>
              </a:buClr>
              <a:buSzPct val="95000"/>
              <a:buFont typeface="+mj-lt"/>
              <a:buAutoNum type="arabicPeriod"/>
              <a:tabLst/>
              <a:defRPr/>
            </a:pPr>
            <a:r>
              <a:rPr kumimoji="0" lang="en-US" sz="5600" b="0" i="0" u="none" strike="noStrike" kern="1200" cap="none" spc="0" normalizeH="0" baseline="0" noProof="0" dirty="0">
                <a:ln>
                  <a:noFill/>
                </a:ln>
                <a:solidFill>
                  <a:schemeClr val="tx1"/>
                </a:solidFill>
                <a:effectLst/>
                <a:uLnTx/>
                <a:uFillTx/>
                <a:latin typeface="+mj-lt"/>
                <a:ea typeface="+mn-ea"/>
                <a:cs typeface="+mn-cs"/>
              </a:rPr>
              <a:t>Select</a:t>
            </a:r>
          </a:p>
          <a:p>
            <a:pPr marR="0" lvl="0" algn="l" defTabSz="914400" rtl="0" eaLnBrk="1" fontAlgn="auto" latinLnBrk="0" hangingPunct="1">
              <a:lnSpc>
                <a:spcPct val="220000"/>
              </a:lnSpc>
              <a:spcBef>
                <a:spcPct val="20000"/>
              </a:spcBef>
              <a:spcAft>
                <a:spcPts val="0"/>
              </a:spcAft>
              <a:buClr>
                <a:schemeClr val="accent3"/>
              </a:buClr>
              <a:buSzPct val="95000"/>
              <a:tabLst/>
              <a:defRPr/>
            </a:pPr>
            <a:r>
              <a:rPr kumimoji="0" lang="en-US" sz="6400" b="0" i="0" u="none" strike="noStrike" kern="1200" cap="none" spc="0" normalizeH="0" baseline="0" noProof="0" dirty="0">
                <a:ln>
                  <a:noFill/>
                </a:ln>
                <a:solidFill>
                  <a:schemeClr val="tx1"/>
                </a:solidFill>
                <a:effectLst/>
                <a:uLnTx/>
                <a:uFillTx/>
                <a:latin typeface="+mj-lt"/>
                <a:ea typeface="+mn-ea"/>
                <a:cs typeface="+mn-cs"/>
              </a:rPr>
              <a:t>Instructions for New Accounts </a:t>
            </a:r>
            <a:r>
              <a:rPr kumimoji="0" lang="en-US" sz="6400" b="0" i="0" u="none" strike="noStrike" kern="1200" cap="none" spc="0" normalizeH="0" baseline="0" noProof="0" dirty="0">
                <a:ln>
                  <a:noFill/>
                </a:ln>
                <a:solidFill>
                  <a:schemeClr val="tx1"/>
                </a:solidFill>
                <a:effectLst/>
                <a:uLnTx/>
                <a:uFillTx/>
                <a:latin typeface="+mj-lt"/>
                <a:ea typeface="+mn-ea"/>
                <a:cs typeface="+mn-cs"/>
                <a:hlinkClick r:id="rId4" action="ppaction://hlinksldjump"/>
              </a:rPr>
              <a:t>CLICK HERE</a:t>
            </a:r>
            <a:endParaRPr kumimoji="0" lang="en-US" sz="6400" b="0" i="0" u="none" strike="noStrike" kern="1200" cap="none" spc="0" normalizeH="0" baseline="0" noProof="0" dirty="0">
              <a:ln>
                <a:noFill/>
              </a:ln>
              <a:solidFill>
                <a:schemeClr val="tx1"/>
              </a:solidFill>
              <a:effectLst/>
              <a:uLnTx/>
              <a:uFillTx/>
              <a:latin typeface="+mj-lt"/>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Box 1"/>
          <p:cNvSpPr txBox="1"/>
          <p:nvPr/>
        </p:nvSpPr>
        <p:spPr>
          <a:xfrm>
            <a:off x="205477" y="6093901"/>
            <a:ext cx="8305800" cy="507831"/>
          </a:xfrm>
          <a:prstGeom prst="rect">
            <a:avLst/>
          </a:prstGeom>
          <a:noFill/>
        </p:spPr>
        <p:txBody>
          <a:bodyPr wrap="square" rtlCol="0">
            <a:spAutoFit/>
          </a:bodyPr>
          <a:lstStyle/>
          <a:p>
            <a:endParaRPr lang="en-US" sz="1600" dirty="0"/>
          </a:p>
          <a:p>
            <a:r>
              <a:rPr lang="en-US" sz="1100" b="1" dirty="0">
                <a:solidFill>
                  <a:schemeClr val="tx2">
                    <a:lumMod val="75000"/>
                  </a:schemeClr>
                </a:solidFill>
              </a:rPr>
              <a:t>Note:  If the email address entered is different than last year’s, you must first create a web account.</a:t>
            </a:r>
          </a:p>
        </p:txBody>
      </p:sp>
      <p:pic>
        <p:nvPicPr>
          <p:cNvPr id="9" name="Picture 8">
            <a:extLst>
              <a:ext uri="{FF2B5EF4-FFF2-40B4-BE49-F238E27FC236}">
                <a16:creationId xmlns:a16="http://schemas.microsoft.com/office/drawing/2014/main" id="{01913278-4E62-365A-4B0D-BEF651C2D71C}"/>
              </a:ext>
            </a:extLst>
          </p:cNvPr>
          <p:cNvPicPr>
            <a:picLocks noChangeAspect="1"/>
          </p:cNvPicPr>
          <p:nvPr/>
        </p:nvPicPr>
        <p:blipFill>
          <a:blip r:embed="rId5"/>
          <a:stretch>
            <a:fillRect/>
          </a:stretch>
        </p:blipFill>
        <p:spPr>
          <a:xfrm>
            <a:off x="932552" y="97351"/>
            <a:ext cx="6934200" cy="3489910"/>
          </a:xfrm>
          <a:prstGeom prst="rect">
            <a:avLst/>
          </a:prstGeom>
        </p:spPr>
      </p:pic>
      <p:sp>
        <p:nvSpPr>
          <p:cNvPr id="12" name="TextBox 11">
            <a:extLst>
              <a:ext uri="{FF2B5EF4-FFF2-40B4-BE49-F238E27FC236}">
                <a16:creationId xmlns:a16="http://schemas.microsoft.com/office/drawing/2014/main" id="{3981BF9F-BF0A-48C5-9B34-147F3E3F0C5F}"/>
              </a:ext>
            </a:extLst>
          </p:cNvPr>
          <p:cNvSpPr txBox="1"/>
          <p:nvPr/>
        </p:nvSpPr>
        <p:spPr>
          <a:xfrm>
            <a:off x="4399652" y="5791200"/>
            <a:ext cx="3982348" cy="615553"/>
          </a:xfrm>
          <a:prstGeom prst="rect">
            <a:avLst/>
          </a:prstGeom>
          <a:noFill/>
        </p:spPr>
        <p:txBody>
          <a:bodyPr wrap="square" rtlCol="0">
            <a:spAutoFit/>
          </a:bodyPr>
          <a:lstStyle/>
          <a:p>
            <a:r>
              <a:rPr lang="en-US" sz="1600" dirty="0"/>
              <a:t>Instructions for Returning Users </a:t>
            </a:r>
            <a:r>
              <a:rPr lang="en-US" dirty="0">
                <a:hlinkClick r:id="rId6" action="ppaction://hlinksldjump"/>
              </a:rPr>
              <a:t>CLICK HERE </a:t>
            </a:r>
            <a:endParaRPr lang="en-US" dirty="0"/>
          </a:p>
        </p:txBody>
      </p:sp>
    </p:spTree>
    <p:extLst>
      <p:ext uri="{BB962C8B-B14F-4D97-AF65-F5344CB8AC3E}">
        <p14:creationId xmlns:p14="http://schemas.microsoft.com/office/powerpoint/2010/main" val="6095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6300-3D8F-B5B7-9D14-718F2A1C0015}"/>
              </a:ext>
            </a:extLst>
          </p:cNvPr>
          <p:cNvSpPr>
            <a:spLocks noGrp="1"/>
          </p:cNvSpPr>
          <p:nvPr>
            <p:ph type="title"/>
          </p:nvPr>
        </p:nvSpPr>
        <p:spPr>
          <a:xfrm>
            <a:off x="419100" y="2590800"/>
            <a:ext cx="8305800" cy="1143000"/>
          </a:xfrm>
        </p:spPr>
        <p:txBody>
          <a:bodyPr>
            <a:normAutofit fontScale="90000"/>
          </a:bodyPr>
          <a:lstStyle/>
          <a:p>
            <a:r>
              <a:rPr lang="en-US" sz="7300" dirty="0"/>
              <a:t>How to: Create a New User Account</a:t>
            </a:r>
            <a:br>
              <a:rPr lang="en-US" dirty="0"/>
            </a:br>
            <a:r>
              <a:rPr lang="en-US" sz="1600" dirty="0"/>
              <a:t>(If you don’t need these instructions </a:t>
            </a:r>
            <a:r>
              <a:rPr lang="en-US" sz="1600" dirty="0">
                <a:hlinkClick r:id="rId2" action="ppaction://hlinksldjump"/>
              </a:rPr>
              <a:t>click here </a:t>
            </a:r>
            <a:r>
              <a:rPr lang="en-US" sz="1600" dirty="0"/>
              <a:t>to skip to asset editing instructions)</a:t>
            </a:r>
          </a:p>
        </p:txBody>
      </p:sp>
      <p:sp>
        <p:nvSpPr>
          <p:cNvPr id="3" name="Slide Number Placeholder 2">
            <a:extLst>
              <a:ext uri="{FF2B5EF4-FFF2-40B4-BE49-F238E27FC236}">
                <a16:creationId xmlns:a16="http://schemas.microsoft.com/office/drawing/2014/main" id="{FB68F794-5B69-6484-EB3C-385C2E07C7D2}"/>
              </a:ext>
            </a:extLst>
          </p:cNvPr>
          <p:cNvSpPr>
            <a:spLocks noGrp="1"/>
          </p:cNvSpPr>
          <p:nvPr>
            <p:ph type="sldNum" sz="quarter" idx="12"/>
          </p:nvPr>
        </p:nvSpPr>
        <p:spPr/>
        <p:txBody>
          <a:bodyPr/>
          <a:lstStyle/>
          <a:p>
            <a:fld id="{968AABCF-D3EA-4AB6-B806-80FE926F798A}" type="slidenum">
              <a:rPr lang="en-US" smtClean="0"/>
              <a:pPr/>
              <a:t>7</a:t>
            </a:fld>
            <a:endParaRPr lang="en-US" dirty="0"/>
          </a:p>
        </p:txBody>
      </p:sp>
    </p:spTree>
    <p:extLst>
      <p:ext uri="{BB962C8B-B14F-4D97-AF65-F5344CB8AC3E}">
        <p14:creationId xmlns:p14="http://schemas.microsoft.com/office/powerpoint/2010/main" val="404777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94" y="665760"/>
            <a:ext cx="8305800" cy="419098"/>
          </a:xfrm>
        </p:spPr>
        <p:txBody>
          <a:bodyPr>
            <a:normAutofit fontScale="90000"/>
          </a:bodyPr>
          <a:lstStyle/>
          <a:p>
            <a:br>
              <a:rPr lang="en-US" sz="3200" dirty="0"/>
            </a:br>
            <a:r>
              <a:rPr lang="en-US" sz="3200" dirty="0"/>
              <a:t>Complete all fields and select “Create”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8</a:t>
            </a:fld>
            <a:endParaRPr lang="en-US" dirty="0"/>
          </a:p>
        </p:txBody>
      </p:sp>
      <p:pic>
        <p:nvPicPr>
          <p:cNvPr id="12" name="Picture 11">
            <a:extLst>
              <a:ext uri="{FF2B5EF4-FFF2-40B4-BE49-F238E27FC236}">
                <a16:creationId xmlns:a16="http://schemas.microsoft.com/office/drawing/2014/main" id="{2D03D28B-D646-0792-C6F3-DE2DC9AB47FA}"/>
              </a:ext>
            </a:extLst>
          </p:cNvPr>
          <p:cNvPicPr>
            <a:picLocks noChangeAspect="1"/>
          </p:cNvPicPr>
          <p:nvPr/>
        </p:nvPicPr>
        <p:blipFill>
          <a:blip r:embed="rId2"/>
          <a:stretch>
            <a:fillRect/>
          </a:stretch>
        </p:blipFill>
        <p:spPr>
          <a:xfrm>
            <a:off x="1167085" y="1208716"/>
            <a:ext cx="6809829" cy="5303952"/>
          </a:xfrm>
          <a:prstGeom prst="rect">
            <a:avLst/>
          </a:prstGeom>
        </p:spPr>
      </p:pic>
    </p:spTree>
    <p:extLst>
      <p:ext uri="{BB962C8B-B14F-4D97-AF65-F5344CB8AC3E}">
        <p14:creationId xmlns:p14="http://schemas.microsoft.com/office/powerpoint/2010/main" val="3339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2" y="533400"/>
            <a:ext cx="8305800" cy="685800"/>
          </a:xfrm>
        </p:spPr>
        <p:txBody>
          <a:bodyPr>
            <a:normAutofit fontScale="90000"/>
          </a:bodyPr>
          <a:lstStyle/>
          <a:p>
            <a:br>
              <a:rPr lang="en-US" sz="2200" dirty="0"/>
            </a:br>
            <a:r>
              <a:rPr lang="en-US" sz="2200" dirty="0"/>
              <a:t>You will receive an email containing your </a:t>
            </a:r>
            <a:r>
              <a:rPr lang="en-US" sz="2200" b="1" dirty="0"/>
              <a:t>Web Account Validation Code.  </a:t>
            </a:r>
            <a:r>
              <a:rPr lang="en-US" sz="2200" dirty="0"/>
              <a:t> Validation of this account </a:t>
            </a:r>
            <a:r>
              <a:rPr lang="en-US" sz="2200" b="1" u="sng" dirty="0"/>
              <a:t>will be used as your digital signature. </a:t>
            </a:r>
          </a:p>
        </p:txBody>
      </p:sp>
      <p:sp>
        <p:nvSpPr>
          <p:cNvPr id="4" name="Slide Number Placeholder 3"/>
          <p:cNvSpPr>
            <a:spLocks noGrp="1"/>
          </p:cNvSpPr>
          <p:nvPr>
            <p:ph type="sldNum" sz="quarter" idx="12"/>
          </p:nvPr>
        </p:nvSpPr>
        <p:spPr/>
        <p:txBody>
          <a:bodyPr/>
          <a:lstStyle/>
          <a:p>
            <a:fld id="{968AABCF-D3EA-4AB6-B806-80FE926F798A}" type="slidenum">
              <a:rPr lang="en-US" smtClean="0"/>
              <a:pPr/>
              <a:t>9</a:t>
            </a:fld>
            <a:endParaRPr lang="en-US" dirty="0"/>
          </a:p>
        </p:txBody>
      </p:sp>
      <p:pic>
        <p:nvPicPr>
          <p:cNvPr id="7" name="Picture 6">
            <a:extLst>
              <a:ext uri="{FF2B5EF4-FFF2-40B4-BE49-F238E27FC236}">
                <a16:creationId xmlns:a16="http://schemas.microsoft.com/office/drawing/2014/main" id="{F4A25137-9F57-5035-A153-DC9CCDE30104}"/>
              </a:ext>
            </a:extLst>
          </p:cNvPr>
          <p:cNvPicPr>
            <a:picLocks noChangeAspect="1"/>
          </p:cNvPicPr>
          <p:nvPr/>
        </p:nvPicPr>
        <p:blipFill>
          <a:blip r:embed="rId2"/>
          <a:stretch>
            <a:fillRect/>
          </a:stretch>
        </p:blipFill>
        <p:spPr>
          <a:xfrm>
            <a:off x="304800" y="1638373"/>
            <a:ext cx="7696200" cy="3581253"/>
          </a:xfrm>
          <a:prstGeom prst="rect">
            <a:avLst/>
          </a:prstGeom>
        </p:spPr>
      </p:pic>
    </p:spTree>
    <p:extLst>
      <p:ext uri="{BB962C8B-B14F-4D97-AF65-F5344CB8AC3E}">
        <p14:creationId xmlns:p14="http://schemas.microsoft.com/office/powerpoint/2010/main" val="76684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6882</TotalTime>
  <Words>1829</Words>
  <Application>Microsoft Office PowerPoint</Application>
  <PresentationFormat>On-screen Show (4:3)</PresentationFormat>
  <Paragraphs>172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Schoolbook</vt:lpstr>
      <vt:lpstr>Times New Roman</vt:lpstr>
      <vt:lpstr>Wingdings</vt:lpstr>
      <vt:lpstr>Wingdings 2</vt:lpstr>
      <vt:lpstr>View</vt:lpstr>
      <vt:lpstr>TPP Online Filing Instructions</vt:lpstr>
      <vt:lpstr>TPP DR-405 ONLINE FILING</vt:lpstr>
      <vt:lpstr>SAMPLE WEB-ACCESS CODE LETTER</vt:lpstr>
      <vt:lpstr>HOW DO I FILE ONLINE?</vt:lpstr>
      <vt:lpstr>HOW DO I FILE ONLINE? (Continued)</vt:lpstr>
      <vt:lpstr>PowerPoint Presentation</vt:lpstr>
      <vt:lpstr>How to: Create a New User Account (If you don’t need these instructions click here to skip to asset editing instructions)</vt:lpstr>
      <vt:lpstr> Complete all fields and select “Create” </vt:lpstr>
      <vt:lpstr> You will receive an email containing your Web Account Validation Code.   Validation of this account will be used as your digital signature. </vt:lpstr>
      <vt:lpstr> Select the link provided in the email or copy and paste your Validation Code from the email into the Validation Code field and select “Validate”. Do not enter your unique CONFIDENTIAL WEB-ACCESS CODE provided in the letter. It will not work! Only enter the code in the Validation email.</vt:lpstr>
      <vt:lpstr>Select “Search for Existing Business” </vt:lpstr>
      <vt:lpstr>   To search for a business, search by the full name or a portion of the business name.  To search using a portion of the business name, check the select “contains name” box.  Select “search” once you have entered the information.  Note: Leased accounts will only show the primary account. You must edit each of the assets with the correct address/location. Our system will automatically distribute to the correct secondary accounts. </vt:lpstr>
      <vt:lpstr> Next, find your business and select the corresponding box under the Alt-Key column. </vt:lpstr>
      <vt:lpstr>  This next screen is where you will put your unique Web-Access-Code (14 digits long). See letter below where to find yours. Click Confirm when done entering.</vt:lpstr>
      <vt:lpstr>Select the Alt-Key button for the business listed to view the business account and asset summary</vt:lpstr>
      <vt:lpstr>To update the business information, contact information, or close the business, select “Edit” at the top right corner of the Business Account Summary box. (If no changes continue to slide 17)</vt:lpstr>
      <vt:lpstr>PowerPoint Presentation</vt:lpstr>
      <vt:lpstr>ASSET SUMMARY OR EXCEL UPLOAD:</vt:lpstr>
      <vt:lpstr>Asset Summary: Editing Assets</vt:lpstr>
      <vt:lpstr>Select the business asset by selecting the Edit button next to each asset or select the Add New Asset button at the bottom to add a new asset. </vt:lpstr>
      <vt:lpstr>Year Acquired vs. Effective Year</vt:lpstr>
      <vt:lpstr>After editing each asset, select “Save Asset”. If an asset was removed, select “Remove Asset.” </vt:lpstr>
      <vt:lpstr>Leased assets must be entered in Summary Code 22 – Equipment Owned but Rented Out.  You must enter a Hernando County address for every leased asset.  The address entered will determine the correct Taxing District and Levy Code. </vt:lpstr>
      <vt:lpstr>  If you are leasing an asset from another company, enter  the lease company’s name and address at the bottom of the asset detail. </vt:lpstr>
      <vt:lpstr>If not leased, to add a new asset simply click on Add New Asset. (The asset code defaults to the first in the drop-down list.)</vt:lpstr>
      <vt:lpstr>When the DR-405 is ready to be filed, review the  Asset Summary before selecting “Submit DR405.”</vt:lpstr>
      <vt:lpstr>Add special notes to advise us of any changes. Once you have reviewed your DR-405 asset detail and there are no additional changes, you are ready to file the return with our office.  Once you have submitted your DR-405, you will not be able to make changes to your online filing for this year! </vt:lpstr>
      <vt:lpstr>To view the DR-405 PDF you may need to refresh your web page. A pdf of the submitted DR-405 will display on your screen to save and/or print. After submission button is clicked, you are done </vt:lpstr>
      <vt:lpstr>EXCEL UPLOAD (if needed)</vt:lpstr>
      <vt:lpstr>The Excel file will be emailed to you as an attachment.   If no online edits have been made, you will receive last year’s asset list.</vt:lpstr>
      <vt:lpstr>Once you receive the excel file, save it to your personal computer.   DO NOT change the formatting. </vt:lpstr>
      <vt:lpstr>Per F.S. 193.052, you must completely fill out and sign the first page of the DR-405.</vt:lpstr>
      <vt:lpstr>To upload the TPP Excel asset file, select Choose File. Find the file on your local computer and select open to upload the file. </vt:lpstr>
      <vt:lpstr>To upload the DR-405 PDF, select Choose File. Find the file on your local computer and select open to upload the file. </vt:lpstr>
      <vt:lpstr>Once both file types are uploaded, add any special notes to the appraiser.  Then, select “Submit Asset and DR405 Files.”  Once you have submitted the files, no changes can be made to the online account for this tax year.</vt:lpstr>
      <vt:lpstr>After your files are uploaded, they will be processed by our office and you will receive an email from our office confirming acceptance or rejection of your filing. Please keep in mind that during high volume filing times, it may take up to 72 hours to receive an acceptance or rejection for your filing.  </vt:lpstr>
      <vt:lpstr>Office Locations: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TPP Online Filing Instructions</dc:title>
  <dc:creator>pthoopthong</dc:creator>
  <cp:lastModifiedBy>Rachel Dotson</cp:lastModifiedBy>
  <cp:revision>216</cp:revision>
  <cp:lastPrinted>2017-11-13T17:32:36Z</cp:lastPrinted>
  <dcterms:created xsi:type="dcterms:W3CDTF">2013-01-29T19:04:56Z</dcterms:created>
  <dcterms:modified xsi:type="dcterms:W3CDTF">2025-01-03T17:24:19Z</dcterms:modified>
</cp:coreProperties>
</file>